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8.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9.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10.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7" r:id="rId5"/>
    <p:sldMasterId id="2147493681" r:id="rId6"/>
    <p:sldMasterId id="2147493689" r:id="rId7"/>
    <p:sldMasterId id="2147493702" r:id="rId8"/>
    <p:sldMasterId id="2147493715" r:id="rId9"/>
    <p:sldMasterId id="2147493728" r:id="rId10"/>
    <p:sldMasterId id="2147493737" r:id="rId11"/>
    <p:sldMasterId id="2147493750" r:id="rId12"/>
    <p:sldMasterId id="2147493761" r:id="rId13"/>
    <p:sldMasterId id="2147493774" r:id="rId14"/>
  </p:sldMasterIdLst>
  <p:notesMasterIdLst>
    <p:notesMasterId r:id="rId110"/>
  </p:notesMasterIdLst>
  <p:handoutMasterIdLst>
    <p:handoutMasterId r:id="rId111"/>
  </p:handoutMasterIdLst>
  <p:sldIdLst>
    <p:sldId id="854" r:id="rId15"/>
    <p:sldId id="2142532342" r:id="rId16"/>
    <p:sldId id="824" r:id="rId17"/>
    <p:sldId id="1052" r:id="rId18"/>
    <p:sldId id="2142532337" r:id="rId19"/>
    <p:sldId id="895" r:id="rId20"/>
    <p:sldId id="2142532349" r:id="rId21"/>
    <p:sldId id="433" r:id="rId22"/>
    <p:sldId id="434" r:id="rId23"/>
    <p:sldId id="435" r:id="rId24"/>
    <p:sldId id="436" r:id="rId25"/>
    <p:sldId id="2142532350" r:id="rId26"/>
    <p:sldId id="446" r:id="rId27"/>
    <p:sldId id="447" r:id="rId28"/>
    <p:sldId id="448" r:id="rId29"/>
    <p:sldId id="449" r:id="rId30"/>
    <p:sldId id="450" r:id="rId31"/>
    <p:sldId id="451" r:id="rId32"/>
    <p:sldId id="2142532351" r:id="rId33"/>
    <p:sldId id="454" r:id="rId34"/>
    <p:sldId id="2142532343" r:id="rId35"/>
    <p:sldId id="452" r:id="rId36"/>
    <p:sldId id="922" r:id="rId37"/>
    <p:sldId id="2142532313" r:id="rId38"/>
    <p:sldId id="2142532298" r:id="rId39"/>
    <p:sldId id="1078" r:id="rId40"/>
    <p:sldId id="2142532352" r:id="rId41"/>
    <p:sldId id="2142532333" r:id="rId42"/>
    <p:sldId id="2142532345" r:id="rId43"/>
    <p:sldId id="2142532346" r:id="rId44"/>
    <p:sldId id="2142532347" r:id="rId45"/>
    <p:sldId id="2142532348" r:id="rId46"/>
    <p:sldId id="2142532339" r:id="rId47"/>
    <p:sldId id="369" r:id="rId48"/>
    <p:sldId id="370" r:id="rId49"/>
    <p:sldId id="371" r:id="rId50"/>
    <p:sldId id="372" r:id="rId51"/>
    <p:sldId id="1100" r:id="rId52"/>
    <p:sldId id="373" r:id="rId53"/>
    <p:sldId id="374" r:id="rId54"/>
    <p:sldId id="375" r:id="rId55"/>
    <p:sldId id="376" r:id="rId56"/>
    <p:sldId id="2142532340" r:id="rId57"/>
    <p:sldId id="384" r:id="rId58"/>
    <p:sldId id="385" r:id="rId59"/>
    <p:sldId id="1208" r:id="rId60"/>
    <p:sldId id="2142532320" r:id="rId61"/>
    <p:sldId id="1065" r:id="rId62"/>
    <p:sldId id="397" r:id="rId63"/>
    <p:sldId id="1068" r:id="rId64"/>
    <p:sldId id="399" r:id="rId65"/>
    <p:sldId id="1101" r:id="rId66"/>
    <p:sldId id="1066" r:id="rId67"/>
    <p:sldId id="368" r:id="rId68"/>
    <p:sldId id="1118" r:id="rId69"/>
    <p:sldId id="395" r:id="rId70"/>
    <p:sldId id="396" r:id="rId71"/>
    <p:sldId id="1119" r:id="rId72"/>
    <p:sldId id="1108" r:id="rId73"/>
    <p:sldId id="402" r:id="rId74"/>
    <p:sldId id="1174" r:id="rId75"/>
    <p:sldId id="1175" r:id="rId76"/>
    <p:sldId id="1176" r:id="rId77"/>
    <p:sldId id="1110" r:id="rId78"/>
    <p:sldId id="1120" r:id="rId79"/>
    <p:sldId id="1121" r:id="rId80"/>
    <p:sldId id="1122" r:id="rId81"/>
    <p:sldId id="2142532321" r:id="rId82"/>
    <p:sldId id="2142532353" r:id="rId83"/>
    <p:sldId id="1132" r:id="rId84"/>
    <p:sldId id="1133" r:id="rId85"/>
    <p:sldId id="462" r:id="rId86"/>
    <p:sldId id="464" r:id="rId87"/>
    <p:sldId id="465" r:id="rId88"/>
    <p:sldId id="466" r:id="rId89"/>
    <p:sldId id="467" r:id="rId90"/>
    <p:sldId id="468" r:id="rId91"/>
    <p:sldId id="469" r:id="rId92"/>
    <p:sldId id="393" r:id="rId93"/>
    <p:sldId id="394" r:id="rId94"/>
    <p:sldId id="1117" r:id="rId95"/>
    <p:sldId id="1198" r:id="rId96"/>
    <p:sldId id="1203" r:id="rId97"/>
    <p:sldId id="1204" r:id="rId98"/>
    <p:sldId id="1199" r:id="rId99"/>
    <p:sldId id="1200" r:id="rId100"/>
    <p:sldId id="1213" r:id="rId101"/>
    <p:sldId id="1202" r:id="rId102"/>
    <p:sldId id="1205" r:id="rId103"/>
    <p:sldId id="997" r:id="rId104"/>
    <p:sldId id="2142532318" r:id="rId105"/>
    <p:sldId id="1019" r:id="rId106"/>
    <p:sldId id="1057" r:id="rId107"/>
    <p:sldId id="1020" r:id="rId108"/>
    <p:sldId id="1059" r:id="rId10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75"/>
    <p:restoredTop sz="96292"/>
  </p:normalViewPr>
  <p:slideViewPr>
    <p:cSldViewPr snapToObjects="1">
      <p:cViewPr varScale="1">
        <p:scale>
          <a:sx n="201" d="100"/>
          <a:sy n="201" d="100"/>
        </p:scale>
        <p:origin x="776"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slide" Target="slides/slide70.xml"/><Relationship Id="rId89" Type="http://schemas.openxmlformats.org/officeDocument/2006/relationships/slide" Target="slides/slide75.xml"/><Relationship Id="rId112" Type="http://schemas.openxmlformats.org/officeDocument/2006/relationships/presProps" Target="presProps.xml"/><Relationship Id="rId16" Type="http://schemas.openxmlformats.org/officeDocument/2006/relationships/slide" Target="slides/slide2.xml"/><Relationship Id="rId107" Type="http://schemas.openxmlformats.org/officeDocument/2006/relationships/slide" Target="slides/slide93.xml"/><Relationship Id="rId11" Type="http://schemas.openxmlformats.org/officeDocument/2006/relationships/slideMaster" Target="slideMasters/slideMaster8.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slide" Target="slides/slide65.xml"/><Relationship Id="rId102" Type="http://schemas.openxmlformats.org/officeDocument/2006/relationships/slide" Target="slides/slide88.xml"/><Relationship Id="rId5" Type="http://schemas.openxmlformats.org/officeDocument/2006/relationships/slideMaster" Target="slideMasters/slideMaster2.xml"/><Relationship Id="rId90" Type="http://schemas.openxmlformats.org/officeDocument/2006/relationships/slide" Target="slides/slide76.xml"/><Relationship Id="rId95" Type="http://schemas.openxmlformats.org/officeDocument/2006/relationships/slide" Target="slides/slide81.xml"/><Relationship Id="rId22" Type="http://schemas.openxmlformats.org/officeDocument/2006/relationships/slide" Target="slides/slide8.xml"/><Relationship Id="rId27" Type="http://schemas.openxmlformats.org/officeDocument/2006/relationships/slide" Target="slides/slide13.xml"/><Relationship Id="rId43" Type="http://schemas.openxmlformats.org/officeDocument/2006/relationships/slide" Target="slides/slide29.xml"/><Relationship Id="rId48" Type="http://schemas.openxmlformats.org/officeDocument/2006/relationships/slide" Target="slides/slide34.xml"/><Relationship Id="rId64" Type="http://schemas.openxmlformats.org/officeDocument/2006/relationships/slide" Target="slides/slide50.xml"/><Relationship Id="rId69" Type="http://schemas.openxmlformats.org/officeDocument/2006/relationships/slide" Target="slides/slide55.xml"/><Relationship Id="rId113" Type="http://schemas.openxmlformats.org/officeDocument/2006/relationships/viewProps" Target="viewProps.xml"/><Relationship Id="rId80" Type="http://schemas.openxmlformats.org/officeDocument/2006/relationships/slide" Target="slides/slide66.xml"/><Relationship Id="rId85" Type="http://schemas.openxmlformats.org/officeDocument/2006/relationships/slide" Target="slides/slide71.xml"/><Relationship Id="rId12" Type="http://schemas.openxmlformats.org/officeDocument/2006/relationships/slideMaster" Target="slideMasters/slideMaster9.xml"/><Relationship Id="rId17" Type="http://schemas.openxmlformats.org/officeDocument/2006/relationships/slide" Target="slides/slide3.xml"/><Relationship Id="rId33" Type="http://schemas.openxmlformats.org/officeDocument/2006/relationships/slide" Target="slides/slide19.xml"/><Relationship Id="rId38" Type="http://schemas.openxmlformats.org/officeDocument/2006/relationships/slide" Target="slides/slide24.xml"/><Relationship Id="rId59" Type="http://schemas.openxmlformats.org/officeDocument/2006/relationships/slide" Target="slides/slide45.xml"/><Relationship Id="rId103" Type="http://schemas.openxmlformats.org/officeDocument/2006/relationships/slide" Target="slides/slide89.xml"/><Relationship Id="rId108" Type="http://schemas.openxmlformats.org/officeDocument/2006/relationships/slide" Target="slides/slide94.xml"/><Relationship Id="rId54" Type="http://schemas.openxmlformats.org/officeDocument/2006/relationships/slide" Target="slides/slide40.xml"/><Relationship Id="rId70" Type="http://schemas.openxmlformats.org/officeDocument/2006/relationships/slide" Target="slides/slide56.xml"/><Relationship Id="rId75" Type="http://schemas.openxmlformats.org/officeDocument/2006/relationships/slide" Target="slides/slide61.xml"/><Relationship Id="rId91" Type="http://schemas.openxmlformats.org/officeDocument/2006/relationships/slide" Target="slides/slide77.xml"/><Relationship Id="rId96" Type="http://schemas.openxmlformats.org/officeDocument/2006/relationships/slide" Target="slides/slide82.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6" Type="http://schemas.openxmlformats.org/officeDocument/2006/relationships/slide" Target="slides/slide92.xml"/><Relationship Id="rId114"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slide" Target="slides/slide67.xml"/><Relationship Id="rId86" Type="http://schemas.openxmlformats.org/officeDocument/2006/relationships/slide" Target="slides/slide72.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109" Type="http://schemas.openxmlformats.org/officeDocument/2006/relationships/slide" Target="slides/slide9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slide" Target="slides/slide90.xml"/><Relationship Id="rId7" Type="http://schemas.openxmlformats.org/officeDocument/2006/relationships/slideMaster" Target="slideMasters/slideMaster4.xml"/><Relationship Id="rId71" Type="http://schemas.openxmlformats.org/officeDocument/2006/relationships/slide" Target="slides/slide57.xml"/><Relationship Id="rId92" Type="http://schemas.openxmlformats.org/officeDocument/2006/relationships/slide" Target="slides/slide78.xml"/><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47.xml"/><Relationship Id="rId82" Type="http://schemas.openxmlformats.org/officeDocument/2006/relationships/slide" Target="slides/slide68.xml"/><Relationship Id="rId19" Type="http://schemas.openxmlformats.org/officeDocument/2006/relationships/slide" Target="slides/slide5.xml"/><Relationship Id="rId14" Type="http://schemas.openxmlformats.org/officeDocument/2006/relationships/slideMaster" Target="slideMasters/slideMaster11.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slide" Target="slides/slide91.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93" Type="http://schemas.openxmlformats.org/officeDocument/2006/relationships/slide" Target="slides/slide79.xml"/><Relationship Id="rId98" Type="http://schemas.openxmlformats.org/officeDocument/2006/relationships/slide" Target="slides/slide84.xml"/><Relationship Id="rId3" Type="http://schemas.openxmlformats.org/officeDocument/2006/relationships/customXml" Target="../customXml/item3.xml"/><Relationship Id="rId25" Type="http://schemas.openxmlformats.org/officeDocument/2006/relationships/slide" Target="slides/slide11.xml"/><Relationship Id="rId46" Type="http://schemas.openxmlformats.org/officeDocument/2006/relationships/slide" Target="slides/slide32.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62" Type="http://schemas.openxmlformats.org/officeDocument/2006/relationships/slide" Target="slides/slide48.xml"/><Relationship Id="rId83" Type="http://schemas.openxmlformats.org/officeDocument/2006/relationships/slide" Target="slides/slide69.xml"/><Relationship Id="rId88" Type="http://schemas.openxmlformats.org/officeDocument/2006/relationships/slide" Target="slides/slide74.xml"/><Relationship Id="rId11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2/22/24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2/22/24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F3416-519E-B95F-F166-872455F46279}"/>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184F8ABF-0CB0-08FA-B036-1A9F9A343B77}"/>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0CA63950-02E4-5A2F-C9C2-E79EBE87326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947703A9-877F-97EB-95A7-1C6B99D888C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04243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819C23-332F-464A-B228-80F79B607C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78758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51AE7BDE-6BAD-4869-BA94-42F764CB073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6842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6B6CF80-A94A-429C-B018-ADC56A3A4F6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0628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3BA03F12-E271-4AB0-B36E-709F00E154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83879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6605841-5CB7-4C7A-924F-2C751286817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68158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0C0CCDE4-0F12-4A8C-B062-A94A0F2D6B2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0988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83473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C960A81-80FF-4A23-A638-FC4A7098A3E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30191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45C44-7F5C-D804-3C24-A8B360652605}"/>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DDEB5802-C5ED-94CF-29DB-556B0F6495E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a:extLst>
              <a:ext uri="{FF2B5EF4-FFF2-40B4-BE49-F238E27FC236}">
                <a16:creationId xmlns:a16="http://schemas.microsoft.com/office/drawing/2014/main" id="{1322B392-1CD4-B048-CED7-F1195D4108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a:extLst>
              <a:ext uri="{FF2B5EF4-FFF2-40B4-BE49-F238E27FC236}">
                <a16:creationId xmlns:a16="http://schemas.microsoft.com/office/drawing/2014/main" id="{8B12CE52-8942-3F86-C269-C107A6E860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2371349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3224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7946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7B899-CFC6-BD69-BA5D-8394DDBE48E7}"/>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D0277205-A59C-5DA3-25E3-819F1E5ACC7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1C110C55-647B-2B83-ACC8-6BC64CFC33E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D407118E-57D4-D0A3-0A85-EFE794F599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8253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D5447-9E07-EAC9-4398-B8347E7936A1}"/>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86D843F9-FD22-8479-1707-1028DBEB649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F1A6CE7F-22EB-781E-D870-E02A164B01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87C9D697-6146-F3A6-174D-32648B3E4A5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44705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C2BE9-7376-D0CF-1B99-B5EF8AA3B70C}"/>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3973D206-FB9E-7350-969A-751D194EE05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CB180438-791A-292B-2ED4-21FBBEC8C27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50732A18-1BDB-6E06-B2A7-04EBCDF091B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05971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830243F-8686-4433-9701-9F34E8AC877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7347" name="Rectangle 2"/>
          <p:cNvSpPr>
            <a:spLocks noGrp="1" noRot="1" noChangeAspect="1" noChangeArrowheads="1" noTextEdit="1"/>
          </p:cNvSpPr>
          <p:nvPr>
            <p:ph type="sldImg"/>
          </p:nvPr>
        </p:nvSpPr>
        <p:spPr>
          <a:xfrm>
            <a:off x="404813" y="695325"/>
            <a:ext cx="6188075" cy="3481388"/>
          </a:xfrm>
          <a:ln/>
        </p:spPr>
      </p:sp>
      <p:sp>
        <p:nvSpPr>
          <p:cNvPr id="5734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45649CE-6E1F-4A66-818C-4E7F6898A7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xfrm>
            <a:off x="1177925" y="695325"/>
            <a:ext cx="4641850" cy="3481388"/>
          </a:xfrm>
          <a:ln/>
        </p:spPr>
      </p:sp>
      <p:sp>
        <p:nvSpPr>
          <p:cNvPr id="5939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76C4670-485C-41B4-B6C8-2F72766EE5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xfrm>
            <a:off x="404813" y="695325"/>
            <a:ext cx="6188075" cy="3481388"/>
          </a:xfrm>
          <a:ln/>
        </p:spPr>
      </p:sp>
      <p:sp>
        <p:nvSpPr>
          <p:cNvPr id="6349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819F5B-7A32-4D84-A65B-6246CABB1E0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7587" name="Rectangle 2"/>
          <p:cNvSpPr>
            <a:spLocks noGrp="1" noRot="1" noChangeAspect="1" noChangeArrowheads="1" noTextEdit="1"/>
          </p:cNvSpPr>
          <p:nvPr>
            <p:ph type="sldImg"/>
          </p:nvPr>
        </p:nvSpPr>
        <p:spPr>
          <a:xfrm>
            <a:off x="404813" y="695325"/>
            <a:ext cx="6188075" cy="3481388"/>
          </a:xfrm>
          <a:ln/>
        </p:spPr>
      </p:sp>
      <p:sp>
        <p:nvSpPr>
          <p:cNvPr id="6758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7A3FC-58F7-563A-F008-DCE931D55ECD}"/>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2EFD8AE0-855E-6A94-0055-AF8F339470D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55C0ED98-3F80-66CC-3417-ADE02CCCF1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49B9557C-1A4C-8989-8387-ACCE8BB4897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94928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878145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015357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6EA8CD4-BE8A-459D-9D31-26FCFAB06D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72317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73558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1A0A2931-304C-4865-B2DC-2F6371DEAF7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368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1" fontAlgn="base" latinLnBrk="0" hangingPunct="1">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787"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71166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2FF8E-28FF-A1E2-9A79-9BBF25E58F4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A2094AF3-EF31-4D2C-97C1-21FEF48AFC9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69B20CA8-2416-E05F-07A2-2F77AD65670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FE1A812-898A-BD6C-833B-573E20EC782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1906196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0801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40340-971D-4A83-83E8-822FA67F93D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070932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D3EC4A-6F15-43AE-AA3C-5A809172836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41216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499838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659832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90173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935860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FD31E9-BE10-4267-BC2D-73ADA68037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xfrm>
            <a:off x="1177925" y="695325"/>
            <a:ext cx="4641850" cy="3481388"/>
          </a:xfrm>
          <a:ln/>
        </p:spPr>
      </p:sp>
      <p:sp>
        <p:nvSpPr>
          <p:cNvPr id="9523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5251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85838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6425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36484801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04CF4B-324E-46D0-BA47-9EB6AD9CA6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8307" name="Rectangle 2"/>
          <p:cNvSpPr>
            <a:spLocks noGrp="1" noRot="1" noChangeAspect="1" noChangeArrowheads="1" noTextEdit="1"/>
          </p:cNvSpPr>
          <p:nvPr>
            <p:ph type="sldImg"/>
          </p:nvPr>
        </p:nvSpPr>
        <p:spPr>
          <a:xfrm>
            <a:off x="1177925" y="695325"/>
            <a:ext cx="4641850" cy="3481388"/>
          </a:xfrm>
          <a:ln/>
        </p:spPr>
      </p:sp>
      <p:sp>
        <p:nvSpPr>
          <p:cNvPr id="9830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50086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0967849-B9F5-4791-B1A9-03C13B8223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xfrm>
            <a:off x="1177925" y="695325"/>
            <a:ext cx="4641850" cy="3481388"/>
          </a:xfrm>
          <a:ln/>
        </p:spPr>
      </p:sp>
      <p:sp>
        <p:nvSpPr>
          <p:cNvPr id="99332"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4905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67AE9D-16D3-4C16-919A-75B127D37AD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xfrm>
            <a:off x="1177925" y="695325"/>
            <a:ext cx="4641850" cy="3481388"/>
          </a:xfrm>
          <a:ln/>
        </p:spPr>
      </p:sp>
      <p:sp>
        <p:nvSpPr>
          <p:cNvPr id="10035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473614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13661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943369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404670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444953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43900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6DA62-6C1F-B0B5-DE38-BE87CB8E1B22}"/>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A7AF1499-2C8E-4C12-8783-234B9D8CD013}"/>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7FDF9AA2-B779-27BD-EDFE-C79AD4A28AB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F253B3AC-97ED-F7E3-CF09-04D675AE513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48146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85628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70552142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3623683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44994271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48450418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91453542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46588847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7067650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731570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735482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784792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6695643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1201318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7055247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96390691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382424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734591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4344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68843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19588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78394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21421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287278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4056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352164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720560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28827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337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9718917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3065463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1601051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0815503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5084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70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7231579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567666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6307477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1427966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7745033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996862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1827840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6587652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254544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749716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8219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97951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2508877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3335316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9296321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7725682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0834329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8467779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363063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347140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42487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9408964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6501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92398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0537903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608482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5074468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70942940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5240353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81747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7589933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9536138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0292253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90310304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5525166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9829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98341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4898474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7763461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744777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63226788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9767784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735763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10004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5890292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6301304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11955510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50651670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44238772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00854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0332572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0604880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9205540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9379345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8981329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80674153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145258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6049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1751503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2678797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187845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696631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0008276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705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6323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59052999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122465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05226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82302210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0010429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5943320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740873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theme" Target="../theme/theme10.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image" Target="../media/image2.jpe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5" Type="http://schemas.openxmlformats.org/officeDocument/2006/relationships/slideLayout" Target="../slideLayouts/slideLayout110.xml"/><Relationship Id="rId10" Type="http://schemas.openxmlformats.org/officeDocument/2006/relationships/image" Target="../media/image1.emf"/><Relationship Id="rId4" Type="http://schemas.openxmlformats.org/officeDocument/2006/relationships/slideLayout" Target="../slideLayouts/slideLayout109.xml"/><Relationship Id="rId9"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4.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5.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6.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5" Type="http://schemas.openxmlformats.org/officeDocument/2006/relationships/slideLayout" Target="../slideLayouts/slideLayout68.xml"/><Relationship Id="rId10" Type="http://schemas.openxmlformats.org/officeDocument/2006/relationships/image" Target="../media/image1.emf"/><Relationship Id="rId4" Type="http://schemas.openxmlformats.org/officeDocument/2006/relationships/slideLayout" Target="../slideLayouts/slideLayout67.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8.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image" Target="../media/image2.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image" Target="../media/image1.emf"/><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theme" Target="../theme/theme9.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6: ER, Relational, SQL (V)</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80"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806554"/>
      </p:ext>
    </p:extLst>
  </p:cSld>
  <p:clrMap bg1="lt1" tx1="dk1" bg2="lt2" tx2="dk2" accent1="accent1" accent2="accent2" accent3="accent3" accent4="accent4" accent5="accent5" accent6="accent6" hlink="hlink" folHlink="folHlink"/>
  <p:sldLayoutIdLst>
    <p:sldLayoutId id="2147493762" r:id="rId1"/>
    <p:sldLayoutId id="2147493763" r:id="rId2"/>
    <p:sldLayoutId id="2147493764" r:id="rId3"/>
    <p:sldLayoutId id="2147493765" r:id="rId4"/>
    <p:sldLayoutId id="2147493766" r:id="rId5"/>
    <p:sldLayoutId id="2147493767" r:id="rId6"/>
    <p:sldLayoutId id="2147493768" r:id="rId7"/>
    <p:sldLayoutId id="2147493769" r:id="rId8"/>
    <p:sldLayoutId id="2147493770" r:id="rId9"/>
    <p:sldLayoutId id="2147493771" r:id="rId10"/>
    <p:sldLayoutId id="2147493772" r:id="rId11"/>
    <p:sldLayoutId id="214749377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4: ER, Relational, SQL (IV)</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617832722"/>
      </p:ext>
    </p:extLst>
  </p:cSld>
  <p:clrMap bg1="lt1" tx1="dk1" bg2="lt2" tx2="dk2" accent1="accent1" accent2="accent2" accent3="accent3" accent4="accent4" accent5="accent5" accent6="accent6" hlink="hlink" folHlink="folHlink"/>
  <p:sldLayoutIdLst>
    <p:sldLayoutId id="2147493775" r:id="rId1"/>
    <p:sldLayoutId id="2147493776" r:id="rId2"/>
    <p:sldLayoutId id="2147493777" r:id="rId3"/>
    <p:sldLayoutId id="2147493778" r:id="rId4"/>
    <p:sldLayoutId id="2147493779" r:id="rId5"/>
    <p:sldLayoutId id="2147493780" r:id="rId6"/>
    <p:sldLayoutId id="2147493781" r:id="rId7"/>
    <p:sldLayoutId id="2147493782"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915283"/>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4: ER, Relational, SQL (III),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252946197"/>
      </p:ext>
    </p:extLst>
  </p:cSld>
  <p:clrMap bg1="lt1" tx1="dk1" bg2="lt2" tx2="dk2" accent1="accent1" accent2="accent2" accent3="accent3" accent4="accent4" accent5="accent5" accent6="accent6" hlink="hlink" folHlink="folHlink"/>
  <p:sldLayoutIdLst>
    <p:sldLayoutId id="2147493682" r:id="rId1"/>
    <p:sldLayoutId id="2147493683" r:id="rId2"/>
    <p:sldLayoutId id="2147493684" r:id="rId3"/>
    <p:sldLayoutId id="2147493685" r:id="rId4"/>
    <p:sldLayoutId id="2147493686" r:id="rId5"/>
    <p:sldLayoutId id="2147493687" r:id="rId6"/>
    <p:sldLayoutId id="2147493688"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9572568"/>
      </p:ext>
    </p:extLst>
  </p:cSld>
  <p:clrMap bg1="lt1" tx1="dk1" bg2="lt2" tx2="dk2" accent1="accent1" accent2="accent2" accent3="accent3" accent4="accent4" accent5="accent5" accent6="accent6" hlink="hlink" folHlink="folHlink"/>
  <p:sldLayoutIdLst>
    <p:sldLayoutId id="2147493690" r:id="rId1"/>
    <p:sldLayoutId id="2147493691" r:id="rId2"/>
    <p:sldLayoutId id="2147493692" r:id="rId3"/>
    <p:sldLayoutId id="2147493693" r:id="rId4"/>
    <p:sldLayoutId id="2147493694" r:id="rId5"/>
    <p:sldLayoutId id="2147493695" r:id="rId6"/>
    <p:sldLayoutId id="2147493696" r:id="rId7"/>
    <p:sldLayoutId id="2147493697" r:id="rId8"/>
    <p:sldLayoutId id="2147493698" r:id="rId9"/>
    <p:sldLayoutId id="2147493699" r:id="rId10"/>
    <p:sldLayoutId id="2147493700" r:id="rId11"/>
    <p:sldLayoutId id="2147493701"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5028038"/>
      </p:ext>
    </p:extLst>
  </p:cSld>
  <p:clrMap bg1="lt1" tx1="dk1" bg2="lt2" tx2="dk2" accent1="accent1" accent2="accent2" accent3="accent3" accent4="accent4" accent5="accent5" accent6="accent6" hlink="hlink" folHlink="folHlink"/>
  <p:sldLayoutIdLst>
    <p:sldLayoutId id="2147493703" r:id="rId1"/>
    <p:sldLayoutId id="2147493704" r:id="rId2"/>
    <p:sldLayoutId id="2147493705" r:id="rId3"/>
    <p:sldLayoutId id="2147493706" r:id="rId4"/>
    <p:sldLayoutId id="2147493707" r:id="rId5"/>
    <p:sldLayoutId id="2147493708" r:id="rId6"/>
    <p:sldLayoutId id="2147493709" r:id="rId7"/>
    <p:sldLayoutId id="2147493710" r:id="rId8"/>
    <p:sldLayoutId id="2147493711" r:id="rId9"/>
    <p:sldLayoutId id="2147493712" r:id="rId10"/>
    <p:sldLayoutId id="2147493713" r:id="rId11"/>
    <p:sldLayoutId id="214749371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6581443"/>
      </p:ext>
    </p:extLst>
  </p:cSld>
  <p:clrMap bg1="lt1" tx1="dk1" bg2="lt2" tx2="dk2" accent1="accent1" accent2="accent2" accent3="accent3" accent4="accent4" accent5="accent5" accent6="accent6" hlink="hlink" folHlink="folHlink"/>
  <p:sldLayoutIdLst>
    <p:sldLayoutId id="2147493716" r:id="rId1"/>
    <p:sldLayoutId id="2147493717" r:id="rId2"/>
    <p:sldLayoutId id="2147493718" r:id="rId3"/>
    <p:sldLayoutId id="2147493719" r:id="rId4"/>
    <p:sldLayoutId id="2147493720" r:id="rId5"/>
    <p:sldLayoutId id="2147493721" r:id="rId6"/>
    <p:sldLayoutId id="2147493722" r:id="rId7"/>
    <p:sldLayoutId id="2147493723" r:id="rId8"/>
    <p:sldLayoutId id="2147493724" r:id="rId9"/>
    <p:sldLayoutId id="2147493725" r:id="rId10"/>
    <p:sldLayoutId id="2147493726" r:id="rId11"/>
    <p:sldLayoutId id="214749372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5: ER, Relational, SQL (IV),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940632940"/>
      </p:ext>
    </p:extLst>
  </p:cSld>
  <p:clrMap bg1="lt1" tx1="dk1" bg2="lt2" tx2="dk2" accent1="accent1" accent2="accent2" accent3="accent3" accent4="accent4" accent5="accent5" accent6="accent6" hlink="hlink" folHlink="folHlink"/>
  <p:sldLayoutIdLst>
    <p:sldLayoutId id="2147493729" r:id="rId1"/>
    <p:sldLayoutId id="2147493730" r:id="rId2"/>
    <p:sldLayoutId id="2147493731" r:id="rId3"/>
    <p:sldLayoutId id="2147493732" r:id="rId4"/>
    <p:sldLayoutId id="2147493733" r:id="rId5"/>
    <p:sldLayoutId id="2147493734" r:id="rId6"/>
    <p:sldLayoutId id="2147493735" r:id="rId7"/>
    <p:sldLayoutId id="2147493736"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0"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8320325"/>
      </p:ext>
    </p:extLst>
  </p:cSld>
  <p:clrMap bg1="lt1" tx1="dk1" bg2="lt2" tx2="dk2" accent1="accent1" accent2="accent2" accent3="accent3" accent4="accent4" accent5="accent5" accent6="accent6" hlink="hlink" folHlink="folHlink"/>
  <p:sldLayoutIdLst>
    <p:sldLayoutId id="2147493738" r:id="rId1"/>
    <p:sldLayoutId id="2147493739" r:id="rId2"/>
    <p:sldLayoutId id="2147493740" r:id="rId3"/>
    <p:sldLayoutId id="2147493741" r:id="rId4"/>
    <p:sldLayoutId id="2147493742" r:id="rId5"/>
    <p:sldLayoutId id="2147493743" r:id="rId6"/>
    <p:sldLayoutId id="2147493744" r:id="rId7"/>
    <p:sldLayoutId id="2147493745" r:id="rId8"/>
    <p:sldLayoutId id="2147493746" r:id="rId9"/>
    <p:sldLayoutId id="2147493747" r:id="rId10"/>
    <p:sldLayoutId id="2147493748" r:id="rId11"/>
    <p:sldLayoutId id="214749374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6: ER, Relational, SQL, Scenarios,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774714369"/>
      </p:ext>
    </p:extLst>
  </p:cSld>
  <p:clrMap bg1="lt1" tx1="dk1" bg2="lt2" tx2="dk2" accent1="accent1" accent2="accent2" accent3="accent3" accent4="accent4" accent5="accent5" accent6="accent6" hlink="hlink" folHlink="folHlink"/>
  <p:sldLayoutIdLst>
    <p:sldLayoutId id="2147493751" r:id="rId1"/>
    <p:sldLayoutId id="2147493752" r:id="rId2"/>
    <p:sldLayoutId id="2147493753" r:id="rId3"/>
    <p:sldLayoutId id="2147493754" r:id="rId4"/>
    <p:sldLayoutId id="2147493755" r:id="rId5"/>
    <p:sldLayoutId id="2147493756" r:id="rId6"/>
    <p:sldLayoutId id="2147493757" r:id="rId7"/>
    <p:sldLayoutId id="2147493758" r:id="rId8"/>
    <p:sldLayoutId id="2147493759" r:id="rId9"/>
    <p:sldLayoutId id="2147493760"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53.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77.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4.xml"/><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5.xm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7.xml"/><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8.xm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0.xm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41.xml"/><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3.xml"/><Relationship Id="rId1" Type="http://schemas.openxmlformats.org/officeDocument/2006/relationships/slideLayout" Target="../slideLayouts/slideLayout29.xml"/><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4.xml"/><Relationship Id="rId1" Type="http://schemas.openxmlformats.org/officeDocument/2006/relationships/slideLayout" Target="../slideLayouts/slideLayout84.xml"/><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5.xml"/><Relationship Id="rId1" Type="http://schemas.openxmlformats.org/officeDocument/2006/relationships/slideLayout" Target="../slideLayouts/slideLayout93.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5.xml"/></Relationships>
</file>

<file path=ppt/slides/_rels/slide5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0.xml"/><Relationship Id="rId1" Type="http://schemas.openxmlformats.org/officeDocument/2006/relationships/slideLayout" Target="../slideLayouts/slideLayout113.xml"/><Relationship Id="rId4" Type="http://schemas.openxmlformats.org/officeDocument/2006/relationships/image" Target="../media/image1.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5.xml"/></Relationships>
</file>

<file path=ppt/slides/_rels/slide5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3.xml"/><Relationship Id="rId1" Type="http://schemas.openxmlformats.org/officeDocument/2006/relationships/slideLayout" Target="../slideLayouts/slideLayout113.xml"/><Relationship Id="rId4" Type="http://schemas.openxmlformats.org/officeDocument/2006/relationships/image" Target="../media/image1.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5.xml"/></Relationships>
</file>

<file path=ppt/slides/_rels/slide5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6.xml"/><Relationship Id="rId1" Type="http://schemas.openxmlformats.org/officeDocument/2006/relationships/slideLayout" Target="../slideLayouts/slideLayout95.xml"/><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5.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5.xml"/></Relationships>
</file>

<file path=ppt/slides/_rels/slide6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3.xml"/><Relationship Id="rId1" Type="http://schemas.openxmlformats.org/officeDocument/2006/relationships/slideLayout" Target="../slideLayouts/slideLayout95.xml"/><Relationship Id="rId4" Type="http://schemas.openxmlformats.org/officeDocument/2006/relationships/image" Target="../media/image1.emf"/></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4.xml"/><Relationship Id="rId1" Type="http://schemas.openxmlformats.org/officeDocument/2006/relationships/slideLayout" Target="../slideLayouts/slideLayout84.xml"/><Relationship Id="rId4" Type="http://schemas.openxmlformats.org/officeDocument/2006/relationships/image" Target="../media/image1.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5.xml"/><Relationship Id="rId1" Type="http://schemas.openxmlformats.org/officeDocument/2006/relationships/slideLayout" Target="../slideLayouts/slideLayout106.xml"/><Relationship Id="rId4" Type="http://schemas.openxmlformats.org/officeDocument/2006/relationships/image" Target="../media/image1.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6.xml"/><Relationship Id="rId1" Type="http://schemas.openxmlformats.org/officeDocument/2006/relationships/slideLayout" Target="../slideLayouts/slideLayout64.xml"/><Relationship Id="rId4" Type="http://schemas.openxmlformats.org/officeDocument/2006/relationships/image" Target="../media/image1.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9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br>
              <a:rPr lang="en-US" altLang="en-US" sz="2800" i="1" dirty="0"/>
            </a:br>
            <a:r>
              <a:rPr lang="en-US" altLang="en-US" sz="2800" i="1" dirty="0"/>
              <a:t>Lecture 6: ER, Relational, SQL (V)</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E142050F-CDBB-9414-0949-DD2C09F0E6CA}"/>
              </a:ext>
            </a:extLst>
          </p:cNvPr>
          <p:cNvSpPr txBox="1"/>
          <p:nvPr/>
        </p:nvSpPr>
        <p:spPr>
          <a:xfrm>
            <a:off x="6096000" y="2184657"/>
            <a:ext cx="2855397" cy="923330"/>
          </a:xfrm>
          <a:prstGeom prst="rect">
            <a:avLst/>
          </a:prstGeom>
          <a:noFill/>
        </p:spPr>
        <p:txBody>
          <a:bodyPr wrap="none" rtlCol="0">
            <a:spAutoFit/>
          </a:bodyPr>
          <a:lstStyle/>
          <a:p>
            <a:r>
              <a:rPr lang="en-US" dirty="0">
                <a:solidFill>
                  <a:srgbClr val="FF0000"/>
                </a:solidFill>
              </a:rPr>
              <a:t>The simplest way to handle</a:t>
            </a:r>
            <a:br>
              <a:rPr lang="en-US" dirty="0">
                <a:solidFill>
                  <a:srgbClr val="FF0000"/>
                </a:solidFill>
              </a:rPr>
            </a:br>
            <a:r>
              <a:rPr lang="en-US" dirty="0">
                <a:solidFill>
                  <a:srgbClr val="FF0000"/>
                </a:solidFill>
              </a:rPr>
              <a:t>in relational is an associative</a:t>
            </a:r>
            <a:br>
              <a:rPr lang="en-US" dirty="0">
                <a:solidFill>
                  <a:srgbClr val="FF0000"/>
                </a:solidFill>
              </a:rPr>
            </a:br>
            <a:r>
              <a:rPr lang="en-US" dirty="0">
                <a:solidFill>
                  <a:srgbClr val="FF0000"/>
                </a:solidFill>
              </a:rPr>
              <a:t>entity.</a:t>
            </a:r>
          </a:p>
        </p:txBody>
      </p:sp>
      <p:sp>
        <p:nvSpPr>
          <p:cNvPr id="5" name="TextBox 4">
            <a:extLst>
              <a:ext uri="{FF2B5EF4-FFF2-40B4-BE49-F238E27FC236}">
                <a16:creationId xmlns:a16="http://schemas.microsoft.com/office/drawing/2014/main" id="{EE1D6E5E-C5D9-9723-3D69-DFC025DC2F20}"/>
              </a:ext>
            </a:extLst>
          </p:cNvPr>
          <p:cNvSpPr txBox="1"/>
          <p:nvPr/>
        </p:nvSpPr>
        <p:spPr>
          <a:xfrm>
            <a:off x="228600" y="4313633"/>
            <a:ext cx="7534867" cy="646331"/>
          </a:xfrm>
          <a:prstGeom prst="rect">
            <a:avLst/>
          </a:prstGeom>
          <a:noFill/>
        </p:spPr>
        <p:txBody>
          <a:bodyPr wrap="square">
            <a:spAutoFit/>
          </a:bodyPr>
          <a:lstStyle/>
          <a:p>
            <a:r>
              <a:rPr lang="en-US" dirty="0">
                <a:solidFill>
                  <a:srgbClr val="FF0000"/>
                </a:solidFill>
              </a:rPr>
              <a:t>Some thoughts here:</a:t>
            </a:r>
            <a:br>
              <a:rPr lang="en-US" dirty="0">
                <a:solidFill>
                  <a:srgbClr val="FF0000"/>
                </a:solidFill>
              </a:rPr>
            </a:br>
            <a:r>
              <a:rPr lang="en-US" dirty="0">
                <a:solidFill>
                  <a:srgbClr val="FF0000"/>
                </a:solidFill>
              </a:rPr>
              <a:t>https://</a:t>
            </a:r>
            <a:r>
              <a:rPr lang="en-US" dirty="0" err="1">
                <a:solidFill>
                  <a:srgbClr val="FF0000"/>
                </a:solidFill>
              </a:rPr>
              <a:t>www.geeksforgeeks.org</a:t>
            </a:r>
            <a:r>
              <a:rPr lang="en-US" dirty="0">
                <a:solidFill>
                  <a:srgbClr val="FF0000"/>
                </a:solidFill>
              </a:rPr>
              <a:t>/aggregate-data-model-in-</a:t>
            </a:r>
            <a:r>
              <a:rPr lang="en-US" dirty="0" err="1">
                <a:solidFill>
                  <a:srgbClr val="FF0000"/>
                </a:solidFill>
              </a:rPr>
              <a:t>nosql</a:t>
            </a:r>
            <a:r>
              <a:rPr lang="en-US" dirty="0">
                <a:solidFill>
                  <a:srgbClr val="FF0000"/>
                </a:solidFill>
              </a:rPr>
              <a:t>/</a:t>
            </a:r>
          </a:p>
        </p:txBody>
      </p:sp>
    </p:spTree>
    <p:extLst>
      <p:ext uri="{BB962C8B-B14F-4D97-AF65-F5344CB8AC3E}">
        <p14:creationId xmlns:p14="http://schemas.microsoft.com/office/powerpoint/2010/main" val="779476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Tree>
    <p:extLst>
      <p:ext uri="{BB962C8B-B14F-4D97-AF65-F5344CB8AC3E}">
        <p14:creationId xmlns:p14="http://schemas.microsoft.com/office/powerpoint/2010/main" val="432867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F3238-7D09-F6B0-9DC2-21BFE99D7754}"/>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6FD787A9-3352-46D5-8AF2-5653AEB700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2700"/>
            <a:ext cx="9162047" cy="5143500"/>
          </a:xfrm>
          <a:prstGeom prst="rect">
            <a:avLst/>
          </a:prstGeom>
          <a:noFill/>
          <a:ln>
            <a:noFill/>
          </a:ln>
        </p:spPr>
      </p:pic>
      <p:sp>
        <p:nvSpPr>
          <p:cNvPr id="7" name="Rectangle 6">
            <a:extLst>
              <a:ext uri="{FF2B5EF4-FFF2-40B4-BE49-F238E27FC236}">
                <a16:creationId xmlns:a16="http://schemas.microsoft.com/office/drawing/2014/main" id="{C705AB94-5B3F-7E39-F8B8-01214C5E307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5C9002A2-B94F-EDA5-8635-4DC28D295C8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3678EEB0-E2F5-3ACC-3CEF-EDAA9EE7E8F0}"/>
              </a:ext>
            </a:extLst>
          </p:cNvPr>
          <p:cNvSpPr txBox="1">
            <a:spLocks noChangeArrowheads="1"/>
          </p:cNvSpPr>
          <p:nvPr/>
        </p:nvSpPr>
        <p:spPr bwMode="auto">
          <a:xfrm>
            <a:off x="0" y="1352550"/>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Other Notations</a:t>
            </a:r>
          </a:p>
          <a:p>
            <a:pPr marL="0" marR="0" lvl="0" indent="0" algn="ctr" defTabSz="457200" rtl="0" eaLnBrk="1" fontAlgn="base" latinLnBrk="0" hangingPunct="1">
              <a:lnSpc>
                <a:spcPct val="100000"/>
              </a:lnSpc>
              <a:spcBef>
                <a:spcPct val="0"/>
              </a:spcBef>
              <a:spcAft>
                <a:spcPct val="0"/>
              </a:spcAft>
              <a:buClrTx/>
              <a:buSzTx/>
              <a:buFontTx/>
              <a:buNone/>
              <a:tabLst/>
              <a:defRPr/>
            </a:pPr>
            <a:endParaRPr lang="en-US" altLang="en-US" sz="2800" i="1" dirty="0">
              <a:solidFill>
                <a:prstClr val="white"/>
              </a:solidFill>
            </a:endParaRPr>
          </a:p>
          <a:p>
            <a:pPr>
              <a:defRPr/>
            </a:pPr>
            <a:r>
              <a:rPr kumimoji="0" lang="en-US" altLang="en-US" sz="2400" b="0" i="1" u="none" strike="noStrike" kern="1200" cap="none" spc="0" normalizeH="0" baseline="0" noProof="0" dirty="0">
                <a:ln>
                  <a:noFill/>
                </a:ln>
                <a:solidFill>
                  <a:srgbClr val="FFFFFF"/>
                </a:solidFill>
                <a:effectLst/>
                <a:uLnTx/>
                <a:uFillTx/>
                <a:latin typeface="+mj-lt"/>
                <a:ea typeface="ＭＳ Ｐゴシック" charset="-128"/>
                <a:cs typeface="+mn-cs"/>
              </a:rPr>
              <a:t>Note: Make sure you show </a:t>
            </a:r>
            <a:r>
              <a:rPr kumimoji="1" lang="en-US" altLang="en-US" sz="2400" b="1" i="0" u="none" strike="noStrike" kern="0" cap="none" spc="0" normalizeH="0" baseline="0" noProof="0" dirty="0">
                <a:ln>
                  <a:noFill/>
                </a:ln>
                <a:solidFill>
                  <a:srgbClr val="FFFFFF"/>
                </a:solidFill>
                <a:effectLst>
                  <a:outerShdw blurRad="38100" dist="38100" dir="2700000" algn="tl">
                    <a:srgbClr val="C0C0C0"/>
                  </a:outerShdw>
                </a:effectLst>
                <a:uLnTx/>
                <a:uFillTx/>
                <a:latin typeface="+mj-lt"/>
                <a:ea typeface="MS PGothic" panose="020B0600070205080204" pitchFamily="34" charset="-128"/>
              </a:rPr>
              <a:t>ER vs. UML Class Diagrams</a:t>
            </a:r>
            <a:endParaRPr kumimoji="0" lang="en-US" altLang="en-US" sz="2400" b="0" i="1" u="none" strike="noStrike" kern="1200" cap="none" spc="0" normalizeH="0" baseline="0" noProof="0" dirty="0">
              <a:ln>
                <a:noFill/>
              </a:ln>
              <a:solidFill>
                <a:srgbClr val="FFFFFF"/>
              </a:solidFill>
              <a:effectLst/>
              <a:uLnTx/>
              <a:uFillTx/>
              <a:latin typeface="+mj-lt"/>
              <a:ea typeface="ＭＳ Ｐゴシック" charset="-128"/>
              <a:cs typeface="+mn-cs"/>
            </a:endParaRPr>
          </a:p>
        </p:txBody>
      </p:sp>
      <p:sp>
        <p:nvSpPr>
          <p:cNvPr id="2" name="TextBox 9">
            <a:extLst>
              <a:ext uri="{FF2B5EF4-FFF2-40B4-BE49-F238E27FC236}">
                <a16:creationId xmlns:a16="http://schemas.microsoft.com/office/drawing/2014/main" id="{9DF8E560-CA43-9DBF-5E10-8A23471B96EF}"/>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6: ER, Relational, SQL (V) 		© Donald F. Ferguson, 2024</a:t>
            </a:r>
            <a:endParaRPr lang="en-US" altLang="en-US" sz="800" i="1" dirty="0">
              <a:solidFill>
                <a:schemeClr val="bg1"/>
              </a:solidFill>
            </a:endParaRPr>
          </a:p>
        </p:txBody>
      </p:sp>
    </p:spTree>
    <p:extLst>
      <p:ext uri="{BB962C8B-B14F-4D97-AF65-F5344CB8AC3E}">
        <p14:creationId xmlns:p14="http://schemas.microsoft.com/office/powerpoint/2010/main" val="1180835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p:nvPr>
        </p:nvSpPr>
        <p:spPr>
          <a:xfrm>
            <a:off x="1768876" y="116681"/>
            <a:ext cx="5905871" cy="462587"/>
          </a:xfrm>
        </p:spPr>
        <p:txBody>
          <a:bodyPr/>
          <a:lstStyle/>
          <a:p>
            <a:pPr>
              <a:defRPr/>
            </a:pPr>
            <a:r>
              <a:rPr lang="en-US" altLang="en-US" dirty="0">
                <a:effectLst>
                  <a:outerShdw blurRad="38100" dist="38100" dir="2700000" algn="tl">
                    <a:srgbClr val="C0C0C0"/>
                  </a:outerShdw>
                </a:effectLst>
              </a:rPr>
              <a:t>Summary of Symbols Used in E-R Notation</a:t>
            </a:r>
          </a:p>
        </p:txBody>
      </p:sp>
      <p:pic>
        <p:nvPicPr>
          <p:cNvPr id="79875" name="Picture 5"/>
          <p:cNvPicPr>
            <a:picLocks noChangeAspect="1" noChangeArrowheads="1"/>
          </p:cNvPicPr>
          <p:nvPr/>
        </p:nvPicPr>
        <p:blipFill>
          <a:blip r:embed="rId3">
            <a:extLst>
              <a:ext uri="{28A0092B-C50C-407E-A947-70E740481C1C}">
                <a14:useLocalDpi xmlns:a14="http://schemas.microsoft.com/office/drawing/2010/main" val="0"/>
              </a:ext>
            </a:extLst>
          </a:blip>
          <a:srcRect b="53856"/>
          <a:stretch>
            <a:fillRect/>
          </a:stretch>
        </p:blipFill>
        <p:spPr bwMode="auto">
          <a:xfrm>
            <a:off x="1951696" y="1008047"/>
            <a:ext cx="5240608" cy="3006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2683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Symbols Used in E-R Notation (Cont.)</a:t>
            </a:r>
          </a:p>
        </p:txBody>
      </p:sp>
      <p:pic>
        <p:nvPicPr>
          <p:cNvPr id="80899" name="Picture 5"/>
          <p:cNvPicPr>
            <a:picLocks noChangeAspect="1" noChangeArrowheads="1"/>
          </p:cNvPicPr>
          <p:nvPr/>
        </p:nvPicPr>
        <p:blipFill>
          <a:blip r:embed="rId3">
            <a:extLst>
              <a:ext uri="{28A0092B-C50C-407E-A947-70E740481C1C}">
                <a14:useLocalDpi xmlns:a14="http://schemas.microsoft.com/office/drawing/2010/main" val="0"/>
              </a:ext>
            </a:extLst>
          </a:blip>
          <a:srcRect t="45372"/>
          <a:stretch>
            <a:fillRect/>
          </a:stretch>
        </p:blipFill>
        <p:spPr bwMode="auto">
          <a:xfrm>
            <a:off x="2432304" y="949287"/>
            <a:ext cx="4883562" cy="3315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1790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Alternative ER Notations</a:t>
            </a:r>
          </a:p>
        </p:txBody>
      </p:sp>
      <p:sp>
        <p:nvSpPr>
          <p:cNvPr id="81923" name="Rectangle 116"/>
          <p:cNvSpPr>
            <a:spLocks noGrp="1" noChangeArrowheads="1"/>
          </p:cNvSpPr>
          <p:nvPr>
            <p:ph type="body" idx="1"/>
          </p:nvPr>
        </p:nvSpPr>
        <p:spPr>
          <a:xfrm>
            <a:off x="1719263" y="820342"/>
            <a:ext cx="5890213" cy="350091"/>
          </a:xfrm>
        </p:spPr>
        <p:txBody>
          <a:bodyPr/>
          <a:lstStyle/>
          <a:p>
            <a:r>
              <a:rPr kumimoji="0" lang="en-US" altLang="en-US" dirty="0"/>
              <a:t> Chen, IDE1FX, …</a:t>
            </a:r>
          </a:p>
        </p:txBody>
      </p:sp>
      <p:pic>
        <p:nvPicPr>
          <p:cNvPr id="81924" name="Picture 5"/>
          <p:cNvPicPr>
            <a:picLocks noChangeAspect="1" noChangeArrowheads="1"/>
          </p:cNvPicPr>
          <p:nvPr/>
        </p:nvPicPr>
        <p:blipFill>
          <a:blip r:embed="rId3">
            <a:extLst>
              <a:ext uri="{28A0092B-C50C-407E-A947-70E740481C1C}">
                <a14:useLocalDpi xmlns:a14="http://schemas.microsoft.com/office/drawing/2010/main" val="0"/>
              </a:ext>
            </a:extLst>
          </a:blip>
          <a:srcRect r="15594" b="76595"/>
          <a:stretch>
            <a:fillRect/>
          </a:stretch>
        </p:blipFill>
        <p:spPr bwMode="auto">
          <a:xfrm>
            <a:off x="2047102" y="1445468"/>
            <a:ext cx="4751737" cy="1233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5" name="Picture 5"/>
          <p:cNvPicPr>
            <a:picLocks noChangeAspect="1" noChangeArrowheads="1"/>
          </p:cNvPicPr>
          <p:nvPr/>
        </p:nvPicPr>
        <p:blipFill>
          <a:blip r:embed="rId3">
            <a:extLst>
              <a:ext uri="{28A0092B-C50C-407E-A947-70E740481C1C}">
                <a14:useLocalDpi xmlns:a14="http://schemas.microsoft.com/office/drawing/2010/main" val="0"/>
              </a:ext>
            </a:extLst>
          </a:blip>
          <a:srcRect t="87552"/>
          <a:stretch>
            <a:fillRect/>
          </a:stretch>
        </p:blipFill>
        <p:spPr bwMode="auto">
          <a:xfrm>
            <a:off x="1785699" y="2953990"/>
            <a:ext cx="5757339" cy="67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5730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Alternative ER Notations</a:t>
            </a:r>
          </a:p>
        </p:txBody>
      </p:sp>
      <p:sp>
        <p:nvSpPr>
          <p:cNvPr id="82947" name="Rectangle 3"/>
          <p:cNvSpPr>
            <a:spLocks noGrp="1" noChangeArrowheads="1"/>
          </p:cNvSpPr>
          <p:nvPr>
            <p:ph type="body" idx="1"/>
          </p:nvPr>
        </p:nvSpPr>
        <p:spPr>
          <a:xfrm>
            <a:off x="1261872" y="950119"/>
            <a:ext cx="6119912" cy="467201"/>
          </a:xfrm>
        </p:spPr>
        <p:txBody>
          <a:bodyPr/>
          <a:lstStyle/>
          <a:p>
            <a:pPr>
              <a:buFont typeface="Monotype Sorts" charset="2"/>
              <a:buNone/>
            </a:pPr>
            <a:r>
              <a:rPr lang="en-US" altLang="en-US" sz="1500" b="1" dirty="0"/>
              <a:t>                                     </a:t>
            </a:r>
            <a:r>
              <a:rPr lang="en-US" altLang="en-US" b="1" dirty="0"/>
              <a:t>Chen                        IDE1FX (Crows feet notation)</a:t>
            </a:r>
          </a:p>
        </p:txBody>
      </p:sp>
      <p:pic>
        <p:nvPicPr>
          <p:cNvPr id="82948" name="Picture 5"/>
          <p:cNvPicPr>
            <a:picLocks noChangeAspect="1" noChangeArrowheads="1"/>
          </p:cNvPicPr>
          <p:nvPr/>
        </p:nvPicPr>
        <p:blipFill>
          <a:blip r:embed="rId3">
            <a:extLst>
              <a:ext uri="{28A0092B-C50C-407E-A947-70E740481C1C}">
                <a14:useLocalDpi xmlns:a14="http://schemas.microsoft.com/office/drawing/2010/main" val="0"/>
              </a:ext>
            </a:extLst>
          </a:blip>
          <a:srcRect t="22716" b="11975"/>
          <a:stretch>
            <a:fillRect/>
          </a:stretch>
        </p:blipFill>
        <p:spPr bwMode="auto">
          <a:xfrm>
            <a:off x="2444091" y="1417321"/>
            <a:ext cx="4624697" cy="282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899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UML	</a:t>
            </a:r>
          </a:p>
        </p:txBody>
      </p:sp>
      <p:sp>
        <p:nvSpPr>
          <p:cNvPr id="83971" name="Rectangle 3"/>
          <p:cNvSpPr>
            <a:spLocks noGrp="1" noChangeArrowheads="1"/>
          </p:cNvSpPr>
          <p:nvPr>
            <p:ph type="body" idx="1"/>
          </p:nvPr>
        </p:nvSpPr>
        <p:spPr>
          <a:xfrm>
            <a:off x="1719263" y="916782"/>
            <a:ext cx="5669177" cy="1881283"/>
          </a:xfrm>
        </p:spPr>
        <p:txBody>
          <a:bodyPr/>
          <a:lstStyle/>
          <a:p>
            <a:r>
              <a:rPr lang="en-US" altLang="en-US" b="1" dirty="0">
                <a:solidFill>
                  <a:srgbClr val="002060"/>
                </a:solidFill>
              </a:rPr>
              <a:t>UML</a:t>
            </a:r>
            <a:r>
              <a:rPr lang="en-US" altLang="en-US" dirty="0"/>
              <a:t>: Unified Modeling Language</a:t>
            </a:r>
          </a:p>
          <a:p>
            <a:r>
              <a:rPr lang="en-US" altLang="en-US" dirty="0"/>
              <a:t>UML has many components to graphically model different aspects of an entire software system</a:t>
            </a:r>
          </a:p>
          <a:p>
            <a:r>
              <a:rPr lang="en-US" altLang="en-US" dirty="0"/>
              <a:t>UML Class Diagrams correspond to E-R Diagram, but several differences.</a:t>
            </a:r>
          </a:p>
        </p:txBody>
      </p:sp>
    </p:spTree>
    <p:extLst>
      <p:ext uri="{BB962C8B-B14F-4D97-AF65-F5344CB8AC3E}">
        <p14:creationId xmlns:p14="http://schemas.microsoft.com/office/powerpoint/2010/main" val="958362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ChangeArrowheads="1"/>
          </p:cNvSpPr>
          <p:nvPr>
            <p:ph type="title"/>
          </p:nvPr>
        </p:nvSpPr>
        <p:spPr>
          <a:xfrm>
            <a:off x="1787129" y="78581"/>
            <a:ext cx="6057900" cy="457200"/>
          </a:xfrm>
        </p:spPr>
        <p:txBody>
          <a:bodyPr/>
          <a:lstStyle/>
          <a:p>
            <a:pPr>
              <a:defRPr/>
            </a:pPr>
            <a:r>
              <a:rPr lang="en-US" altLang="en-US" dirty="0">
                <a:effectLst>
                  <a:outerShdw blurRad="38100" dist="38100" dir="2700000" algn="tl">
                    <a:srgbClr val="C0C0C0"/>
                  </a:outerShdw>
                </a:effectLst>
              </a:rPr>
              <a:t>ER vs. UML Class Diagrams</a:t>
            </a:r>
          </a:p>
        </p:txBody>
      </p:sp>
      <p:sp>
        <p:nvSpPr>
          <p:cNvPr id="84995" name="Text Box 163"/>
          <p:cNvSpPr txBox="1">
            <a:spLocks noChangeArrowheads="1"/>
          </p:cNvSpPr>
          <p:nvPr/>
        </p:nvSpPr>
        <p:spPr bwMode="auto">
          <a:xfrm>
            <a:off x="2175031" y="4119937"/>
            <a:ext cx="467969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r>
              <a:rPr lang="en-US" altLang="en-US" sz="1350" b="1" dirty="0">
                <a:solidFill>
                  <a:srgbClr val="002060"/>
                </a:solidFill>
              </a:rPr>
              <a:t>* </a:t>
            </a:r>
            <a:r>
              <a:rPr lang="en-US" altLang="en-US" sz="1350" dirty="0">
                <a:solidFill>
                  <a:srgbClr val="CC3300"/>
                </a:solidFill>
              </a:rPr>
              <a:t> </a:t>
            </a:r>
            <a:r>
              <a:rPr lang="en-US" altLang="en-US" sz="1275" dirty="0">
                <a:solidFill>
                  <a:srgbClr val="000000"/>
                </a:solidFill>
              </a:rPr>
              <a:t>Note reversal of position in cardinality constraint depiction</a:t>
            </a:r>
          </a:p>
        </p:txBody>
      </p:sp>
      <p:pic>
        <p:nvPicPr>
          <p:cNvPr id="84996" name="Picture 5"/>
          <p:cNvPicPr>
            <a:picLocks noChangeAspect="1" noChangeArrowheads="1"/>
          </p:cNvPicPr>
          <p:nvPr/>
        </p:nvPicPr>
        <p:blipFill>
          <a:blip r:embed="rId3">
            <a:extLst>
              <a:ext uri="{28A0092B-C50C-407E-A947-70E740481C1C}">
                <a14:useLocalDpi xmlns:a14="http://schemas.microsoft.com/office/drawing/2010/main" val="0"/>
              </a:ext>
            </a:extLst>
          </a:blip>
          <a:srcRect b="44093"/>
          <a:stretch>
            <a:fillRect/>
          </a:stretch>
        </p:blipFill>
        <p:spPr bwMode="auto">
          <a:xfrm>
            <a:off x="1915343" y="890515"/>
            <a:ext cx="5313314" cy="301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7456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defTabSz="336947" hangingPunct="0">
              <a:lnSpc>
                <a:spcPct val="104000"/>
              </a:lnSpc>
              <a:buClr>
                <a:srgbClr val="000000"/>
              </a:buClr>
              <a:buSzPct val="45000"/>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US" altLang="en-US" sz="1275" b="1" dirty="0">
                <a:solidFill>
                  <a:srgbClr val="000000"/>
                </a:solidFill>
                <a:latin typeface="Arial" panose="020B0604020202020204" pitchFamily="34" charset="0"/>
              </a:rPr>
              <a:t>ER Diagram Notation</a:t>
            </a:r>
          </a:p>
        </p:txBody>
      </p:sp>
      <p:sp>
        <p:nvSpPr>
          <p:cNvPr id="86020" name="Text Box 83"/>
          <p:cNvSpPr txBox="1">
            <a:spLocks noChangeArrowheads="1"/>
          </p:cNvSpPr>
          <p:nvPr/>
        </p:nvSpPr>
        <p:spPr bwMode="auto">
          <a:xfrm>
            <a:off x="5026821" y="815579"/>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defTabSz="336947" hangingPunct="0">
              <a:lnSpc>
                <a:spcPct val="104000"/>
              </a:lnSpc>
              <a:buClr>
                <a:srgbClr val="000000"/>
              </a:buClr>
              <a:buSzPct val="45000"/>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US" altLang="en-US" sz="1275" b="1" dirty="0">
                <a:solidFill>
                  <a:srgbClr val="000000"/>
                </a:solidFill>
                <a:latin typeface="Arial" panose="020B0604020202020204" pitchFamily="34" charset="0"/>
              </a:rPr>
              <a:t>Equivalent in UML</a:t>
            </a:r>
          </a:p>
        </p:txBody>
      </p:sp>
      <p:sp>
        <p:nvSpPr>
          <p:cNvPr id="86021" name="Text Box 84"/>
          <p:cNvSpPr txBox="1">
            <a:spLocks noChangeArrowheads="1"/>
          </p:cNvSpPr>
          <p:nvPr/>
        </p:nvSpPr>
        <p:spPr bwMode="auto">
          <a:xfrm>
            <a:off x="2195036"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r>
              <a:rPr lang="en-US" altLang="en-US" sz="1350" b="1" dirty="0">
                <a:solidFill>
                  <a:srgbClr val="002060"/>
                </a:solidFill>
              </a:rPr>
              <a:t>*</a:t>
            </a:r>
            <a:r>
              <a:rPr lang="en-US" altLang="en-US" sz="1350" dirty="0">
                <a:solidFill>
                  <a:srgbClr val="CC3300"/>
                </a:solidFill>
              </a:rPr>
              <a:t> </a:t>
            </a:r>
            <a:r>
              <a:rPr lang="en-US" altLang="en-US" sz="1275" dirty="0">
                <a:solidFill>
                  <a:srgbClr val="000000"/>
                </a:solidFill>
              </a:rPr>
              <a:t>Generalization can use merged or separate arrows independent</a:t>
            </a:r>
          </a:p>
          <a:p>
            <a:pPr defTabSz="685800" eaLnBrk="0" hangingPunct="0"/>
            <a:r>
              <a:rPr lang="en-US" altLang="en-US" sz="1275" dirty="0">
                <a:solidFill>
                  <a:srgbClr val="000000"/>
                </a:solidFill>
              </a:rPr>
              <a:t>   of disjoint/overlapping</a:t>
            </a:r>
            <a:endParaRPr lang="en-US" altLang="en-US" sz="1275" dirty="0">
              <a:solidFill>
                <a:srgbClr val="CC3300"/>
              </a:solidFill>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6"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7854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FEE03-A82C-519F-1CE6-C9E36428D86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67A6391-2BDD-86A0-AAB2-F05D4124FC3D}"/>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B0126A84-8D0E-A195-953A-CA8B4286BAF3}"/>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77D7A04F-88E0-5911-FF7A-7D0834915B2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947F98F9-E94B-680B-ABAC-B953F1EF95AE}"/>
              </a:ext>
            </a:extLst>
          </p:cNvPr>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br>
              <a:rPr lang="en-US" altLang="en-US" sz="2800" i="1" dirty="0"/>
            </a:br>
            <a:r>
              <a:rPr lang="en-US" altLang="en-US" sz="2800" i="1" dirty="0"/>
              <a:t>Lecture 6: ER, Relational, SQL (V)</a:t>
            </a:r>
          </a:p>
        </p:txBody>
      </p:sp>
      <p:sp>
        <p:nvSpPr>
          <p:cNvPr id="3077" name="TextBox 10">
            <a:extLst>
              <a:ext uri="{FF2B5EF4-FFF2-40B4-BE49-F238E27FC236}">
                <a16:creationId xmlns:a16="http://schemas.microsoft.com/office/drawing/2014/main" id="{00CD428A-F3CD-5C2D-D540-6584200C309F}"/>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0CF2417E-99A5-25F6-14FD-4AB3732B862A}"/>
              </a:ext>
            </a:extLst>
          </p:cNvPr>
          <p:cNvSpPr/>
          <p:nvPr/>
        </p:nvSpPr>
        <p:spPr>
          <a:xfrm>
            <a:off x="1219200" y="2114550"/>
            <a:ext cx="6019802" cy="158338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We will start in a couple of minutes.</a:t>
            </a:r>
          </a:p>
        </p:txBody>
      </p:sp>
    </p:spTree>
    <p:extLst>
      <p:ext uri="{BB962C8B-B14F-4D97-AF65-F5344CB8AC3E}">
        <p14:creationId xmlns:p14="http://schemas.microsoft.com/office/powerpoint/2010/main" val="2914727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ER vs. UML Class Diagrams</a:t>
            </a:r>
          </a:p>
        </p:txBody>
      </p:sp>
      <p:pic>
        <p:nvPicPr>
          <p:cNvPr id="88067" name="Picture 2" descr="C:\Users\as668\Desktop\Judi\6_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0894" y="789385"/>
            <a:ext cx="3230166" cy="384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4467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DA541-93B1-F3CE-941A-A062D39E6674}"/>
              </a:ext>
            </a:extLst>
          </p:cNvPr>
          <p:cNvSpPr>
            <a:spLocks noGrp="1"/>
          </p:cNvSpPr>
          <p:nvPr>
            <p:ph type="title"/>
          </p:nvPr>
        </p:nvSpPr>
        <p:spPr/>
        <p:txBody>
          <a:bodyPr/>
          <a:lstStyle/>
          <a:p>
            <a:r>
              <a:rPr lang="en-US" dirty="0"/>
              <a:t>ISA Relationship</a:t>
            </a:r>
          </a:p>
        </p:txBody>
      </p:sp>
      <p:pic>
        <p:nvPicPr>
          <p:cNvPr id="4" name="Picture 3">
            <a:extLst>
              <a:ext uri="{FF2B5EF4-FFF2-40B4-BE49-F238E27FC236}">
                <a16:creationId xmlns:a16="http://schemas.microsoft.com/office/drawing/2014/main" id="{88F201A2-DD30-88B8-94C6-984FF23CF938}"/>
              </a:ext>
            </a:extLst>
          </p:cNvPr>
          <p:cNvPicPr>
            <a:picLocks noChangeAspect="1"/>
          </p:cNvPicPr>
          <p:nvPr/>
        </p:nvPicPr>
        <p:blipFill>
          <a:blip r:embed="rId2"/>
          <a:stretch>
            <a:fillRect/>
          </a:stretch>
        </p:blipFill>
        <p:spPr>
          <a:xfrm>
            <a:off x="2133600" y="666750"/>
            <a:ext cx="5280992" cy="3927780"/>
          </a:xfrm>
          <a:prstGeom prst="rect">
            <a:avLst/>
          </a:prstGeom>
        </p:spPr>
      </p:pic>
    </p:spTree>
    <p:extLst>
      <p:ext uri="{BB962C8B-B14F-4D97-AF65-F5344CB8AC3E}">
        <p14:creationId xmlns:p14="http://schemas.microsoft.com/office/powerpoint/2010/main" val="2991485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ER Diagram Notation</a:t>
            </a:r>
          </a:p>
        </p:txBody>
      </p:sp>
      <p:sp>
        <p:nvSpPr>
          <p:cNvPr id="86020" name="Text Box 83"/>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Equivalent in UML</a:t>
            </a:r>
          </a:p>
        </p:txBody>
      </p:sp>
      <p:sp>
        <p:nvSpPr>
          <p:cNvPr id="86021" name="Text Box 84"/>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350" b="1" i="0" u="none" strike="noStrike" kern="1200" cap="none" spc="0" normalizeH="0" baseline="0" noProof="0" dirty="0">
                <a:ln>
                  <a:noFill/>
                </a:ln>
                <a:solidFill>
                  <a:srgbClr val="002060"/>
                </a:solidFill>
                <a:effectLst/>
                <a:uLnTx/>
                <a:uFillTx/>
                <a:latin typeface="Helvetica" panose="020B0604020202020204" pitchFamily="34" charset="0"/>
                <a:ea typeface="ＭＳ Ｐゴシック" panose="020B0600070205080204" pitchFamily="34" charset="-128"/>
                <a:cs typeface="+mn-cs"/>
              </a:rPr>
              <a:t>*</a:t>
            </a:r>
            <a:r>
              <a:rPr kumimoji="0" lang="en-US" altLang="en-US" sz="1350"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Generalization can use merged or separate arrows independent</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of disjoint/overlapping</a:t>
            </a:r>
            <a:endParaRPr kumimoji="0" lang="en-US" altLang="en-US" sz="1275"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C019B5-AD5B-5D40-B247-035B942B3D22}"/>
              </a:ext>
            </a:extLst>
          </p:cNvPr>
          <p:cNvSpPr txBox="1"/>
          <p:nvPr/>
        </p:nvSpPr>
        <p:spPr>
          <a:xfrm>
            <a:off x="-44470" y="1675756"/>
            <a:ext cx="2447080"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 use this approach</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Crow’s Foot Notation</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but that is not standard.</a:t>
            </a:r>
          </a:p>
        </p:txBody>
      </p:sp>
      <p:cxnSp>
        <p:nvCxnSpPr>
          <p:cNvPr id="9" name="Straight Arrow Connector 8">
            <a:extLst>
              <a:ext uri="{FF2B5EF4-FFF2-40B4-BE49-F238E27FC236}">
                <a16:creationId xmlns:a16="http://schemas.microsoft.com/office/drawing/2014/main" id="{88129A03-D046-8040-B817-B560321B6258}"/>
              </a:ext>
            </a:extLst>
          </p:cNvPr>
          <p:cNvCxnSpPr>
            <a:cxnSpLocks/>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7D4AAE64-1A40-4C4E-BDE1-23A856D90122}"/>
              </a:ext>
            </a:extLst>
          </p:cNvPr>
          <p:cNvCxnSpPr>
            <a:cxnSpLocks/>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3164128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SQL</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6: ER, Relational, SQL (V) 		© Donald F. Ferguson, 2024</a:t>
            </a:r>
            <a:endParaRPr lang="en-US" altLang="en-US" sz="800" i="1" dirty="0">
              <a:solidFill>
                <a:schemeClr val="bg1"/>
              </a:solidFill>
            </a:endParaRPr>
          </a:p>
        </p:txBody>
      </p:sp>
    </p:spTree>
    <p:extLst>
      <p:ext uri="{BB962C8B-B14F-4D97-AF65-F5344CB8AC3E}">
        <p14:creationId xmlns:p14="http://schemas.microsoft.com/office/powerpoint/2010/main" val="1753245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EFE3A-3BBB-D43C-C3A0-70795145F9E3}"/>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18BB4181-13B3-9D09-662E-D4C29B7EAB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F101C308-9C25-D27C-7774-0A1C5ECCA80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D71E56F9-78BA-D5D1-C09A-C1F96D0F32F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B29D7530-BB60-8593-F486-E56E6AE64043}"/>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More on Codd’s Rules</a:t>
            </a:r>
          </a:p>
        </p:txBody>
      </p:sp>
      <p:sp>
        <p:nvSpPr>
          <p:cNvPr id="2" name="TextBox 9">
            <a:extLst>
              <a:ext uri="{FF2B5EF4-FFF2-40B4-BE49-F238E27FC236}">
                <a16:creationId xmlns:a16="http://schemas.microsoft.com/office/drawing/2014/main" id="{9AE6DA78-2BB4-91EE-0402-8760A564638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6: ER, Relational, SQL (V) 		© Donald F. Ferguson, 2024</a:t>
            </a:r>
            <a:endParaRPr lang="en-US" altLang="en-US" sz="800" i="1" dirty="0">
              <a:solidFill>
                <a:schemeClr val="bg1"/>
              </a:solidFill>
            </a:endParaRPr>
          </a:p>
        </p:txBody>
      </p:sp>
    </p:spTree>
    <p:extLst>
      <p:ext uri="{BB962C8B-B14F-4D97-AF65-F5344CB8AC3E}">
        <p14:creationId xmlns:p14="http://schemas.microsoft.com/office/powerpoint/2010/main" val="3844561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4958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dirty="0"/>
              <a:t>Rule 3: Systematic Treatment of NULL Values</a:t>
            </a:r>
          </a:p>
          <a:p>
            <a:pPr marL="0" indent="0">
              <a:buNone/>
            </a:pPr>
            <a:r>
              <a:rPr lang="en-US" sz="1300" dirty="0"/>
              <a:t>The NULL values in a database must be given a systematic and uniform treatment. This is a very important rule because a NULL can be interpreted as one the following − data is missing, data is not known, or data is not applicable.</a:t>
            </a:r>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4: Active Online Catalog</a:t>
            </a:r>
          </a:p>
          <a:p>
            <a:pPr marL="0" indent="0">
              <a:buNone/>
            </a:pPr>
            <a:r>
              <a:rPr lang="en-US" sz="1300"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497552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6482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b="1" dirty="0"/>
              <a:t>Rule 8: Physical Data Independence</a:t>
            </a:r>
          </a:p>
          <a:p>
            <a:pPr marL="0" indent="0">
              <a:buNone/>
            </a:pPr>
            <a:r>
              <a:rPr lang="en-US" sz="1300" b="1"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b="1" dirty="0"/>
          </a:p>
          <a:p>
            <a:pPr marL="0" indent="0">
              <a:buNone/>
            </a:pPr>
            <a:r>
              <a:rPr lang="en-US" sz="1300" b="1" dirty="0"/>
              <a:t>Rule 9: Logical Data Independence</a:t>
            </a:r>
          </a:p>
          <a:p>
            <a:pPr marL="0" indent="0">
              <a:buNone/>
            </a:pPr>
            <a:r>
              <a:rPr lang="en-US" sz="1300" b="1"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b="1" dirty="0"/>
              <a:t>Rule 10: Integrity Independence</a:t>
            </a:r>
          </a:p>
          <a:p>
            <a:pPr marL="0" indent="0">
              <a:buNone/>
            </a:pPr>
            <a:r>
              <a:rPr lang="en-US" sz="1300" b="1"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089745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12FA28-D143-C1D0-115B-028D55CCEFE6}"/>
              </a:ext>
            </a:extLst>
          </p:cNvPr>
          <p:cNvSpPr>
            <a:spLocks noGrp="1"/>
          </p:cNvSpPr>
          <p:nvPr>
            <p:ph idx="1"/>
          </p:nvPr>
        </p:nvSpPr>
        <p:spPr>
          <a:xfrm>
            <a:off x="172570" y="552450"/>
            <a:ext cx="3637430" cy="4038600"/>
          </a:xfrm>
        </p:spPr>
        <p:txBody>
          <a:bodyPr/>
          <a:lstStyle/>
          <a:p>
            <a:pPr marL="0" indent="0">
              <a:buNone/>
            </a:pPr>
            <a:r>
              <a:rPr lang="en-US" sz="1200" dirty="0"/>
              <a:t>Overly simplistic explanation:</a:t>
            </a:r>
          </a:p>
          <a:p>
            <a:r>
              <a:rPr lang="en-US" sz="1200" dirty="0"/>
              <a:t>Logical Independence:</a:t>
            </a:r>
          </a:p>
          <a:p>
            <a:pPr lvl="1"/>
            <a:r>
              <a:rPr lang="en-US" sz="1100" dirty="0"/>
              <a:t>“Uses views”</a:t>
            </a:r>
          </a:p>
          <a:p>
            <a:pPr lvl="1"/>
            <a:r>
              <a:rPr lang="en-US" sz="1100" dirty="0"/>
              <a:t>Adapts a potentially complex model to how a user “thinks” about the data.</a:t>
            </a:r>
          </a:p>
          <a:p>
            <a:pPr lvl="1"/>
            <a:r>
              <a:rPr lang="en-US" sz="1100" dirty="0"/>
              <a:t>Enables changing the optimized physical model without affecting users – reimplement views.</a:t>
            </a:r>
          </a:p>
          <a:p>
            <a:r>
              <a:rPr lang="en-US" sz="1200" dirty="0"/>
              <a:t>Physical Independence:</a:t>
            </a:r>
          </a:p>
          <a:p>
            <a:pPr lvl="1"/>
            <a:r>
              <a:rPr lang="en-US" sz="1100" dirty="0"/>
              <a:t>The physical schema is optimized for performance, complex integrity, …</a:t>
            </a:r>
          </a:p>
          <a:p>
            <a:pPr lvl="1"/>
            <a:r>
              <a:rPr lang="en-US" sz="1100" dirty="0"/>
              <a:t>Changes as the application evolves, performance requirements change, etc.</a:t>
            </a:r>
          </a:p>
          <a:p>
            <a:pPr lvl="1"/>
            <a:r>
              <a:rPr lang="en-US" sz="1100" dirty="0"/>
              <a:t>The representation in the database is independent of the physical storage model.</a:t>
            </a:r>
          </a:p>
          <a:p>
            <a:r>
              <a:rPr lang="en-US" sz="1300" dirty="0"/>
              <a:t>Integrity Independence:</a:t>
            </a:r>
          </a:p>
          <a:p>
            <a:pPr lvl="1"/>
            <a:r>
              <a:rPr lang="en-US" sz="1100" dirty="0"/>
              <a:t>Integrity constraints associated with the database tables/entities partially allows modification without requiring application changes.</a:t>
            </a:r>
          </a:p>
          <a:p>
            <a:pPr lvl="1"/>
            <a:r>
              <a:rPr lang="en-US" sz="1100" dirty="0"/>
              <a:t>Integrity does not rely on correctness of multiple applications and users.</a:t>
            </a:r>
          </a:p>
        </p:txBody>
      </p:sp>
      <p:sp>
        <p:nvSpPr>
          <p:cNvPr id="3" name="Title 2">
            <a:extLst>
              <a:ext uri="{FF2B5EF4-FFF2-40B4-BE49-F238E27FC236}">
                <a16:creationId xmlns:a16="http://schemas.microsoft.com/office/drawing/2014/main" id="{28AEAC6E-E3C0-7397-1147-F120EF9ECEC3}"/>
              </a:ext>
            </a:extLst>
          </p:cNvPr>
          <p:cNvSpPr>
            <a:spLocks noGrp="1"/>
          </p:cNvSpPr>
          <p:nvPr>
            <p:ph type="title"/>
          </p:nvPr>
        </p:nvSpPr>
        <p:spPr/>
        <p:txBody>
          <a:bodyPr/>
          <a:lstStyle/>
          <a:p>
            <a:r>
              <a:rPr lang="en-US" sz="2800" dirty="0"/>
              <a:t>Physical Data, Logical Data, Integrity Independence </a:t>
            </a:r>
          </a:p>
        </p:txBody>
      </p:sp>
      <p:pic>
        <p:nvPicPr>
          <p:cNvPr id="5" name="Picture 4">
            <a:extLst>
              <a:ext uri="{FF2B5EF4-FFF2-40B4-BE49-F238E27FC236}">
                <a16:creationId xmlns:a16="http://schemas.microsoft.com/office/drawing/2014/main" id="{BD593C00-A2DF-2E76-A263-CA187E721B23}"/>
              </a:ext>
            </a:extLst>
          </p:cNvPr>
          <p:cNvPicPr>
            <a:picLocks noChangeAspect="1"/>
          </p:cNvPicPr>
          <p:nvPr/>
        </p:nvPicPr>
        <p:blipFill>
          <a:blip r:embed="rId2"/>
          <a:stretch>
            <a:fillRect/>
          </a:stretch>
        </p:blipFill>
        <p:spPr>
          <a:xfrm>
            <a:off x="3810000" y="666750"/>
            <a:ext cx="5321507" cy="3107686"/>
          </a:xfrm>
          <a:prstGeom prst="rect">
            <a:avLst/>
          </a:prstGeom>
        </p:spPr>
      </p:pic>
    </p:spTree>
    <p:extLst>
      <p:ext uri="{BB962C8B-B14F-4D97-AF65-F5344CB8AC3E}">
        <p14:creationId xmlns:p14="http://schemas.microsoft.com/office/powerpoint/2010/main" val="3437541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5ECAF-8D77-48E2-94E9-A0A3DD997831}"/>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4C2FF8C4-18B2-591E-F13A-3CA44B470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99C0D897-01DA-C4C0-5C94-0CDA4A8E166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A5931A22-C2DC-E71C-9AAD-020C79DE68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878BF668-9200-829B-46A0-704DAE9E5504}"/>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Types and Functions</a:t>
            </a:r>
          </a:p>
        </p:txBody>
      </p:sp>
      <p:sp>
        <p:nvSpPr>
          <p:cNvPr id="3" name="TextBox 9">
            <a:extLst>
              <a:ext uri="{FF2B5EF4-FFF2-40B4-BE49-F238E27FC236}">
                <a16:creationId xmlns:a16="http://schemas.microsoft.com/office/drawing/2014/main" id="{BC58639D-6597-0187-F614-DDB3CCE3E3D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28</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6: ER, Relational, SQL (V)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623325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456B47-D424-6F44-C2B8-BA7B6ADF529B}"/>
              </a:ext>
            </a:extLst>
          </p:cNvPr>
          <p:cNvSpPr>
            <a:spLocks noGrp="1"/>
          </p:cNvSpPr>
          <p:nvPr>
            <p:ph type="title"/>
          </p:nvPr>
        </p:nvSpPr>
        <p:spPr/>
        <p:txBody>
          <a:bodyPr/>
          <a:lstStyle/>
          <a:p>
            <a:r>
              <a:rPr lang="en-US" dirty="0"/>
              <a:t>Functions</a:t>
            </a:r>
          </a:p>
        </p:txBody>
      </p:sp>
      <p:pic>
        <p:nvPicPr>
          <p:cNvPr id="4" name="Picture 3">
            <a:extLst>
              <a:ext uri="{FF2B5EF4-FFF2-40B4-BE49-F238E27FC236}">
                <a16:creationId xmlns:a16="http://schemas.microsoft.com/office/drawing/2014/main" id="{40BE2C8C-8265-DEAE-C43A-FEAA4CBD13E2}"/>
              </a:ext>
            </a:extLst>
          </p:cNvPr>
          <p:cNvPicPr>
            <a:picLocks noChangeAspect="1"/>
          </p:cNvPicPr>
          <p:nvPr/>
        </p:nvPicPr>
        <p:blipFill>
          <a:blip r:embed="rId2"/>
          <a:stretch>
            <a:fillRect/>
          </a:stretch>
        </p:blipFill>
        <p:spPr>
          <a:xfrm>
            <a:off x="990600" y="461432"/>
            <a:ext cx="6477000" cy="4233139"/>
          </a:xfrm>
          <a:prstGeom prst="rect">
            <a:avLst/>
          </a:prstGeom>
        </p:spPr>
      </p:pic>
    </p:spTree>
    <p:extLst>
      <p:ext uri="{BB962C8B-B14F-4D97-AF65-F5344CB8AC3E}">
        <p14:creationId xmlns:p14="http://schemas.microsoft.com/office/powerpoint/2010/main" val="234868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6: ER, Relational, SQL (V)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2DE982-1302-C4CF-4A03-8D9C05EEEBF6}"/>
              </a:ext>
            </a:extLst>
          </p:cNvPr>
          <p:cNvSpPr>
            <a:spLocks noGrp="1"/>
          </p:cNvSpPr>
          <p:nvPr>
            <p:ph type="title"/>
          </p:nvPr>
        </p:nvSpPr>
        <p:spPr/>
        <p:txBody>
          <a:bodyPr/>
          <a:lstStyle/>
          <a:p>
            <a:r>
              <a:rPr lang="en-US" dirty="0"/>
              <a:t>Functions</a:t>
            </a:r>
          </a:p>
        </p:txBody>
      </p:sp>
      <p:pic>
        <p:nvPicPr>
          <p:cNvPr id="1026" name="Picture 2">
            <a:extLst>
              <a:ext uri="{FF2B5EF4-FFF2-40B4-BE49-F238E27FC236}">
                <a16:creationId xmlns:a16="http://schemas.microsoft.com/office/drawing/2014/main" id="{2A5B0187-51A4-7746-AF38-D5542C234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57150"/>
            <a:ext cx="6400800" cy="4524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149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C5222-1520-7C9B-7361-D6C12C7C3FD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E032BB-B6A1-DE46-E269-BC674D838B69}"/>
              </a:ext>
            </a:extLst>
          </p:cNvPr>
          <p:cNvSpPr>
            <a:spLocks noGrp="1"/>
          </p:cNvSpPr>
          <p:nvPr>
            <p:ph type="title"/>
          </p:nvPr>
        </p:nvSpPr>
        <p:spPr/>
        <p:txBody>
          <a:bodyPr/>
          <a:lstStyle/>
          <a:p>
            <a:r>
              <a:rPr lang="en-US" dirty="0"/>
              <a:t>Functions</a:t>
            </a:r>
          </a:p>
        </p:txBody>
      </p:sp>
      <p:pic>
        <p:nvPicPr>
          <p:cNvPr id="2" name="Picture 1">
            <a:extLst>
              <a:ext uri="{FF2B5EF4-FFF2-40B4-BE49-F238E27FC236}">
                <a16:creationId xmlns:a16="http://schemas.microsoft.com/office/drawing/2014/main" id="{E657E561-E7BE-9965-ACC2-C268140D3679}"/>
              </a:ext>
            </a:extLst>
          </p:cNvPr>
          <p:cNvPicPr>
            <a:picLocks noChangeAspect="1"/>
          </p:cNvPicPr>
          <p:nvPr/>
        </p:nvPicPr>
        <p:blipFill>
          <a:blip r:embed="rId2"/>
          <a:stretch>
            <a:fillRect/>
          </a:stretch>
        </p:blipFill>
        <p:spPr>
          <a:xfrm>
            <a:off x="2031761" y="133350"/>
            <a:ext cx="6808730" cy="4438151"/>
          </a:xfrm>
          <a:prstGeom prst="rect">
            <a:avLst/>
          </a:prstGeom>
        </p:spPr>
      </p:pic>
    </p:spTree>
    <p:extLst>
      <p:ext uri="{BB962C8B-B14F-4D97-AF65-F5344CB8AC3E}">
        <p14:creationId xmlns:p14="http://schemas.microsoft.com/office/powerpoint/2010/main" val="2260983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987A25-F1BE-BC72-D60A-08D3D534C4F8}"/>
              </a:ext>
            </a:extLst>
          </p:cNvPr>
          <p:cNvSpPr>
            <a:spLocks noGrp="1"/>
          </p:cNvSpPr>
          <p:nvPr>
            <p:ph idx="1"/>
          </p:nvPr>
        </p:nvSpPr>
        <p:spPr/>
        <p:txBody>
          <a:bodyPr/>
          <a:lstStyle/>
          <a:p>
            <a:r>
              <a:rPr lang="en-US" dirty="0"/>
              <a:t>The are dozens if not hundreds of standard functions in SQL.</a:t>
            </a:r>
          </a:p>
          <a:p>
            <a:r>
              <a:rPr lang="en-US" dirty="0"/>
              <a:t>All DBMS implementations have product specific functions.</a:t>
            </a:r>
          </a:p>
          <a:p>
            <a:r>
              <a:rPr lang="en-US" dirty="0"/>
              <a:t>General rule:</a:t>
            </a:r>
          </a:p>
          <a:p>
            <a:pPr lvl="1"/>
            <a:r>
              <a:rPr lang="en-US" dirty="0"/>
              <a:t>If you have to do something, ask yourself</a:t>
            </a:r>
          </a:p>
          <a:p>
            <a:pPr lvl="1"/>
            <a:r>
              <a:rPr lang="en-US" dirty="0"/>
              <a:t>Am I the first one who ever had to do this?</a:t>
            </a:r>
          </a:p>
          <a:p>
            <a:pPr lvl="1"/>
            <a:r>
              <a:rPr lang="en-US" dirty="0"/>
              <a:t>If the answer is “No,” then ask Dr. Google/</a:t>
            </a:r>
            <a:r>
              <a:rPr lang="en-US" dirty="0" err="1"/>
              <a:t>ChatGPT</a:t>
            </a:r>
            <a:r>
              <a:rPr lang="en-US" dirty="0"/>
              <a:t>.</a:t>
            </a:r>
          </a:p>
          <a:p>
            <a:pPr lvl="1"/>
            <a:r>
              <a:rPr lang="en-US" dirty="0"/>
              <a:t>If the answer is Yes,” ask yourself, “Am I sure this is a good idea.”</a:t>
            </a:r>
          </a:p>
          <a:p>
            <a:r>
              <a:rPr lang="en-US" dirty="0"/>
              <a:t>The functions are useful and straightforward.</a:t>
            </a:r>
          </a:p>
          <a:p>
            <a:r>
              <a:rPr lang="en-US" dirty="0"/>
              <a:t>Some examples </a:t>
            </a:r>
            <a:r>
              <a:rPr lang="en-US" dirty="0">
                <a:sym typeface="Wingdings" pitchFamily="2" charset="2"/>
              </a:rPr>
              <a:t> To the notebook we go, </a:t>
            </a:r>
            <a:r>
              <a:rPr lang="en-US" dirty="0" err="1">
                <a:sym typeface="Wingdings" pitchFamily="2" charset="2"/>
              </a:rPr>
              <a:t>yo</a:t>
            </a:r>
            <a:r>
              <a:rPr lang="en-US" dirty="0">
                <a:sym typeface="Wingdings" pitchFamily="2" charset="2"/>
              </a:rPr>
              <a:t> ho!</a:t>
            </a:r>
            <a:endParaRPr lang="en-US" dirty="0"/>
          </a:p>
        </p:txBody>
      </p:sp>
      <p:sp>
        <p:nvSpPr>
          <p:cNvPr id="3" name="Title 2">
            <a:extLst>
              <a:ext uri="{FF2B5EF4-FFF2-40B4-BE49-F238E27FC236}">
                <a16:creationId xmlns:a16="http://schemas.microsoft.com/office/drawing/2014/main" id="{E07D0FEF-ACD9-99AC-905D-79B4F92EEE29}"/>
              </a:ext>
            </a:extLst>
          </p:cNvPr>
          <p:cNvSpPr>
            <a:spLocks noGrp="1"/>
          </p:cNvSpPr>
          <p:nvPr>
            <p:ph type="title"/>
          </p:nvPr>
        </p:nvSpPr>
        <p:spPr/>
        <p:txBody>
          <a:bodyPr/>
          <a:lstStyle/>
          <a:p>
            <a:r>
              <a:rPr lang="en-US" dirty="0"/>
              <a:t>Functions</a:t>
            </a:r>
          </a:p>
        </p:txBody>
      </p:sp>
    </p:spTree>
    <p:extLst>
      <p:ext uri="{BB962C8B-B14F-4D97-AF65-F5344CB8AC3E}">
        <p14:creationId xmlns:p14="http://schemas.microsoft.com/office/powerpoint/2010/main" val="1763772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8AAC8-30EB-9019-6603-C80EBF647666}"/>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AD156182-273E-643B-A428-115FAC527F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6EEC9A46-EB20-3CE7-FADA-D224C092F3C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844EF707-3303-34FB-769F-7608036A779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727E10AA-C298-8878-91EC-562CF31476CC}"/>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Integrity Constraints</a:t>
            </a:r>
          </a:p>
        </p:txBody>
      </p:sp>
      <p:sp>
        <p:nvSpPr>
          <p:cNvPr id="3" name="TextBox 9">
            <a:extLst>
              <a:ext uri="{FF2B5EF4-FFF2-40B4-BE49-F238E27FC236}">
                <a16:creationId xmlns:a16="http://schemas.microsoft.com/office/drawing/2014/main" id="{9019DC4D-D056-0E87-89F0-C389A29BD21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33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6: ER, Relational, SQL (V)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123708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pPr>
              <a:defRPr/>
            </a:pPr>
            <a:r>
              <a:rPr lang="en-US" dirty="0">
                <a:ea typeface="+mj-ea"/>
              </a:rPr>
              <a:t>Integrity Constraints</a:t>
            </a:r>
          </a:p>
        </p:txBody>
      </p:sp>
      <p:sp>
        <p:nvSpPr>
          <p:cNvPr id="56323" name="Rectangle 3"/>
          <p:cNvSpPr>
            <a:spLocks noGrp="1" noChangeArrowheads="1"/>
          </p:cNvSpPr>
          <p:nvPr>
            <p:ph type="body" idx="1"/>
          </p:nvPr>
        </p:nvSpPr>
        <p:spPr>
          <a:xfrm>
            <a:off x="1719262" y="851298"/>
            <a:ext cx="5629229" cy="3226927"/>
          </a:xfrm>
        </p:spPr>
        <p:txBody>
          <a:bodyPr/>
          <a:lstStyle/>
          <a:p>
            <a:r>
              <a:rPr lang="en-US" altLang="en-US" dirty="0"/>
              <a:t>Integrity constraints guard against accidental damage to the database, by ensuring that authorized changes to the database do not result in a loss of data consistency. </a:t>
            </a:r>
          </a:p>
          <a:p>
            <a:pPr lvl="1"/>
            <a:r>
              <a:rPr lang="en-US" altLang="en-US" dirty="0"/>
              <a:t>A checking account must have a balance greater than $10,000.00</a:t>
            </a:r>
          </a:p>
          <a:p>
            <a:pPr lvl="1"/>
            <a:r>
              <a:rPr lang="en-US" altLang="en-US" dirty="0"/>
              <a:t>A salary of a bank employee must be at least $4.00 an hour</a:t>
            </a:r>
          </a:p>
          <a:p>
            <a:pPr lvl="1"/>
            <a:r>
              <a:rPr lang="en-US" altLang="en-US" dirty="0"/>
              <a:t>A customer must have a (non-null) phone number</a:t>
            </a:r>
          </a:p>
          <a:p>
            <a:pPr lvl="1"/>
            <a:endParaRPr lang="en-US" altLang="en-US" dirty="0"/>
          </a:p>
          <a:p>
            <a:endParaRPr lang="en-US" altLang="en-US" dirty="0"/>
          </a:p>
        </p:txBody>
      </p:sp>
      <p:sp>
        <p:nvSpPr>
          <p:cNvPr id="2" name="TextBox 1">
            <a:extLst>
              <a:ext uri="{FF2B5EF4-FFF2-40B4-BE49-F238E27FC236}">
                <a16:creationId xmlns:a16="http://schemas.microsoft.com/office/drawing/2014/main" id="{BA4362E9-6DC6-354E-47D5-E7FA154F0B5A}"/>
              </a:ext>
            </a:extLst>
          </p:cNvPr>
          <p:cNvSpPr txBox="1"/>
          <p:nvPr/>
        </p:nvSpPr>
        <p:spPr>
          <a:xfrm>
            <a:off x="536461" y="2800350"/>
            <a:ext cx="7994829" cy="203132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Without integrity constraints in the database, maintaining data correctness requires: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Lots of users know what to do and do not make mistakes.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Dozens of programs correctly implement constraints in the code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and stay up to date on changes.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Implementing the constraints as part of the schema eliminates many issues.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1696641" y="82154"/>
            <a:ext cx="6057900" cy="457200"/>
          </a:xfrm>
        </p:spPr>
        <p:txBody>
          <a:bodyPr/>
          <a:lstStyle/>
          <a:p>
            <a:r>
              <a:rPr lang="en-US" altLang="en-US" dirty="0">
                <a:effectLst>
                  <a:outerShdw blurRad="38100" dist="38100" dir="2700000" algn="tl">
                    <a:srgbClr val="C0C0C0"/>
                  </a:outerShdw>
                </a:effectLst>
              </a:rPr>
              <a:t> Constraints on a Single Relation </a:t>
            </a:r>
          </a:p>
        </p:txBody>
      </p:sp>
      <p:sp>
        <p:nvSpPr>
          <p:cNvPr id="58371" name="Rectangle 3"/>
          <p:cNvSpPr>
            <a:spLocks noGrp="1" noChangeArrowheads="1"/>
          </p:cNvSpPr>
          <p:nvPr>
            <p:ph type="body" idx="1"/>
          </p:nvPr>
        </p:nvSpPr>
        <p:spPr>
          <a:xfrm>
            <a:off x="1746648" y="883444"/>
            <a:ext cx="5352574" cy="1980010"/>
          </a:xfrm>
        </p:spPr>
        <p:txBody>
          <a:bodyPr/>
          <a:lstStyle/>
          <a:p>
            <a:r>
              <a:rPr lang="en-US" altLang="en-US" b="1" dirty="0"/>
              <a:t>not null</a:t>
            </a:r>
          </a:p>
          <a:p>
            <a:r>
              <a:rPr lang="en-US" altLang="en-US" b="1" dirty="0"/>
              <a:t>primary key</a:t>
            </a:r>
          </a:p>
          <a:p>
            <a:r>
              <a:rPr lang="en-US" altLang="en-US" b="1" dirty="0"/>
              <a:t>unique</a:t>
            </a:r>
            <a:endParaRPr lang="en-US" altLang="en-US" dirty="0"/>
          </a:p>
          <a:p>
            <a:r>
              <a:rPr lang="en-US" altLang="en-US" b="1" dirty="0"/>
              <a:t>check </a:t>
            </a:r>
            <a:r>
              <a:rPr lang="en-US" altLang="en-US" dirty="0"/>
              <a:t>(P), where P is a predicate</a:t>
            </a:r>
          </a:p>
        </p:txBody>
      </p:sp>
      <p:sp>
        <p:nvSpPr>
          <p:cNvPr id="58372"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732737" y="115432"/>
            <a:ext cx="6057900" cy="457200"/>
          </a:xfrm>
        </p:spPr>
        <p:txBody>
          <a:bodyPr/>
          <a:lstStyle/>
          <a:p>
            <a:pPr>
              <a:defRPr/>
            </a:pPr>
            <a:r>
              <a:rPr lang="en-US" dirty="0">
                <a:ea typeface="+mj-ea"/>
              </a:rPr>
              <a:t>Not Null Constraints </a:t>
            </a:r>
          </a:p>
        </p:txBody>
      </p:sp>
      <p:sp>
        <p:nvSpPr>
          <p:cNvPr id="60419" name="Rectangle 3"/>
          <p:cNvSpPr>
            <a:spLocks noGrp="1" noChangeArrowheads="1"/>
          </p:cNvSpPr>
          <p:nvPr>
            <p:ph type="body" idx="1"/>
          </p:nvPr>
        </p:nvSpPr>
        <p:spPr>
          <a:xfrm>
            <a:off x="1746648" y="851298"/>
            <a:ext cx="5358241" cy="1992487"/>
          </a:xfrm>
        </p:spPr>
        <p:txBody>
          <a:bodyPr/>
          <a:lstStyle/>
          <a:p>
            <a:r>
              <a:rPr kumimoji="0" lang="en-US" altLang="en-US" b="1" dirty="0"/>
              <a:t>not null</a:t>
            </a:r>
          </a:p>
          <a:p>
            <a:pPr lvl="1"/>
            <a:r>
              <a:rPr kumimoji="0" lang="en-US" altLang="en-US" dirty="0"/>
              <a:t>Declare </a:t>
            </a:r>
            <a:r>
              <a:rPr kumimoji="0" lang="en-US" altLang="en-US" i="1" dirty="0"/>
              <a:t>name</a:t>
            </a:r>
            <a:r>
              <a:rPr kumimoji="0" lang="en-US" altLang="en-US" dirty="0"/>
              <a:t> and </a:t>
            </a:r>
            <a:r>
              <a:rPr kumimoji="0" lang="en-US" altLang="en-US" i="1" dirty="0"/>
              <a:t>budget</a:t>
            </a:r>
            <a:r>
              <a:rPr kumimoji="0" lang="en-US" altLang="en-US" dirty="0"/>
              <a:t> to be </a:t>
            </a:r>
            <a:r>
              <a:rPr lang="en-US" altLang="en-US" b="1" dirty="0"/>
              <a:t>not null</a:t>
            </a:r>
          </a:p>
          <a:p>
            <a:pPr>
              <a:buFont typeface="Monotype Sorts" charset="2"/>
              <a:buNone/>
            </a:pPr>
            <a:r>
              <a:rPr kumimoji="0" lang="en-US" altLang="en-US" i="1" dirty="0"/>
              <a:t>	          name </a:t>
            </a:r>
            <a:r>
              <a:rPr kumimoji="0" lang="en-US" altLang="en-US" b="1" dirty="0" err="1"/>
              <a:t>varchar</a:t>
            </a:r>
            <a:r>
              <a:rPr kumimoji="0" lang="en-US" altLang="en-US" dirty="0"/>
              <a:t>(20) </a:t>
            </a:r>
            <a:r>
              <a:rPr kumimoji="0" lang="en-US" altLang="en-US" b="1" dirty="0"/>
              <a:t>not null</a:t>
            </a:r>
            <a:br>
              <a:rPr kumimoji="0" lang="en-US" altLang="en-US" b="1" dirty="0"/>
            </a:br>
            <a:r>
              <a:rPr kumimoji="0" lang="en-US" altLang="en-US" b="1" dirty="0"/>
              <a:t>          </a:t>
            </a:r>
            <a:r>
              <a:rPr kumimoji="0" lang="en-US" altLang="en-US" i="1" dirty="0"/>
              <a:t>budget </a:t>
            </a:r>
            <a:r>
              <a:rPr kumimoji="0" lang="en-US" altLang="en-US" b="1" dirty="0"/>
              <a:t>numeric</a:t>
            </a:r>
            <a:r>
              <a:rPr kumimoji="0" lang="en-US" altLang="en-US" dirty="0"/>
              <a:t>(12,2) </a:t>
            </a:r>
            <a:r>
              <a:rPr kumimoji="0" lang="en-US" altLang="en-US" b="1" dirty="0"/>
              <a:t>not null</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696641" y="97384"/>
            <a:ext cx="6057900" cy="457200"/>
          </a:xfrm>
        </p:spPr>
        <p:txBody>
          <a:bodyPr/>
          <a:lstStyle/>
          <a:p>
            <a:pPr>
              <a:defRPr/>
            </a:pPr>
            <a:r>
              <a:rPr lang="en-US" dirty="0">
                <a:ea typeface="+mj-ea"/>
              </a:rPr>
              <a:t>Unique Constraints </a:t>
            </a:r>
          </a:p>
        </p:txBody>
      </p:sp>
      <p:sp>
        <p:nvSpPr>
          <p:cNvPr id="60419" name="Rectangle 3"/>
          <p:cNvSpPr>
            <a:spLocks noGrp="1" noChangeArrowheads="1"/>
          </p:cNvSpPr>
          <p:nvPr>
            <p:ph type="body" idx="1"/>
          </p:nvPr>
        </p:nvSpPr>
        <p:spPr>
          <a:xfrm>
            <a:off x="1746648" y="823866"/>
            <a:ext cx="5283518" cy="1937623"/>
          </a:xfrm>
        </p:spPr>
        <p:txBody>
          <a:bodyPr/>
          <a:lstStyle/>
          <a:p>
            <a:r>
              <a:rPr lang="en-US" altLang="en-US" b="1" dirty="0"/>
              <a:t>unique</a:t>
            </a:r>
            <a:r>
              <a:rPr kumimoji="0" lang="en-US" altLang="en-US" dirty="0"/>
              <a:t> (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a:t>
            </a:r>
            <a:r>
              <a:rPr kumimoji="0" lang="en-US" altLang="en-US" dirty="0"/>
              <a:t>)</a:t>
            </a:r>
          </a:p>
          <a:p>
            <a:pPr lvl="1"/>
            <a:r>
              <a:rPr kumimoji="0" lang="en-US" altLang="en-US" dirty="0"/>
              <a:t>The unique specification states that the attributes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 </a:t>
            </a:r>
            <a:r>
              <a:rPr kumimoji="0" lang="en-US" altLang="en-US" dirty="0"/>
              <a:t> form a candidate key.</a:t>
            </a:r>
          </a:p>
          <a:p>
            <a:pPr lvl="1"/>
            <a:r>
              <a:rPr kumimoji="0" lang="en-US" altLang="en-US" dirty="0"/>
              <a:t>Candidate keys are permitted to be null (in contrast to primary keys).</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99878D-8C9D-FF59-8055-C3F176BCF148}"/>
              </a:ext>
            </a:extLst>
          </p:cNvPr>
          <p:cNvSpPr>
            <a:spLocks noGrp="1"/>
          </p:cNvSpPr>
          <p:nvPr>
            <p:ph idx="1"/>
          </p:nvPr>
        </p:nvSpPr>
        <p:spPr/>
        <p:txBody>
          <a:bodyPr/>
          <a:lstStyle/>
          <a:p>
            <a:r>
              <a:rPr lang="en-US" dirty="0"/>
              <a:t>Consider a simple example of an entity class </a:t>
            </a:r>
            <a:r>
              <a:rPr lang="en-US" i="1" dirty="0"/>
              <a:t>major:</a:t>
            </a:r>
          </a:p>
          <a:p>
            <a:pPr lvl="1"/>
            <a:r>
              <a:rPr lang="en-US" i="1" dirty="0"/>
              <a:t>major(id, name, track)</a:t>
            </a:r>
          </a:p>
          <a:p>
            <a:pPr lvl="1"/>
            <a:r>
              <a:rPr lang="en-US" dirty="0"/>
              <a:t>“id” is a uniquely generated ID</a:t>
            </a:r>
          </a:p>
          <a:p>
            <a:pPr lvl="1"/>
            <a:r>
              <a:rPr lang="en-US" dirty="0"/>
              <a:t>“name” is the major name, e.g. “Computer Science,” “Economics,” … …</a:t>
            </a:r>
          </a:p>
          <a:p>
            <a:pPr lvl="1"/>
            <a:r>
              <a:rPr lang="en-US" dirty="0"/>
              <a:t>“track” is a sub-track/specialty within the major, e.g. “Applications,” “AI/ML,” ...</a:t>
            </a:r>
          </a:p>
          <a:p>
            <a:pPr lvl="2"/>
            <a:r>
              <a:rPr lang="en-US" dirty="0"/>
              <a:t>“track” is optional</a:t>
            </a:r>
          </a:p>
          <a:p>
            <a:pPr lvl="2"/>
            <a:r>
              <a:rPr lang="en-US" dirty="0"/>
              <a:t>The combination of </a:t>
            </a:r>
            <a:r>
              <a:rPr lang="en-US" i="1" dirty="0"/>
              <a:t>(name, track)</a:t>
            </a:r>
            <a:r>
              <a:rPr lang="en-US" dirty="0"/>
              <a:t> is </a:t>
            </a:r>
            <a:r>
              <a:rPr lang="en-US" i="1" dirty="0"/>
              <a:t>unique.</a:t>
            </a:r>
          </a:p>
          <a:p>
            <a:r>
              <a:rPr lang="en-US" b="1" dirty="0"/>
              <a:t>Note: </a:t>
            </a:r>
            <a:r>
              <a:rPr lang="en-US" dirty="0"/>
              <a:t>In many DBMS, this automatically</a:t>
            </a:r>
            <a:br>
              <a:rPr lang="en-US" dirty="0"/>
            </a:br>
            <a:r>
              <a:rPr lang="en-US" dirty="0"/>
              <a:t>creates indices for keys/constraints.</a:t>
            </a:r>
          </a:p>
          <a:p>
            <a:r>
              <a:rPr lang="en-US" dirty="0"/>
              <a:t>Switch to Notebook.</a:t>
            </a:r>
          </a:p>
        </p:txBody>
      </p:sp>
      <p:sp>
        <p:nvSpPr>
          <p:cNvPr id="3" name="Title 2">
            <a:extLst>
              <a:ext uri="{FF2B5EF4-FFF2-40B4-BE49-F238E27FC236}">
                <a16:creationId xmlns:a16="http://schemas.microsoft.com/office/drawing/2014/main" id="{CFA48A5E-0A8B-3C36-B2DE-06EF47CC1A74}"/>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6F546919-8A60-690E-F4C4-D68F2020551F}"/>
              </a:ext>
            </a:extLst>
          </p:cNvPr>
          <p:cNvPicPr>
            <a:picLocks noChangeAspect="1"/>
          </p:cNvPicPr>
          <p:nvPr/>
        </p:nvPicPr>
        <p:blipFill>
          <a:blip r:embed="rId2"/>
          <a:stretch>
            <a:fillRect/>
          </a:stretch>
        </p:blipFill>
        <p:spPr>
          <a:xfrm>
            <a:off x="5181600" y="2343150"/>
            <a:ext cx="3584028" cy="2133600"/>
          </a:xfrm>
          <a:prstGeom prst="rect">
            <a:avLst/>
          </a:prstGeom>
        </p:spPr>
      </p:pic>
    </p:spTree>
    <p:extLst>
      <p:ext uri="{BB962C8B-B14F-4D97-AF65-F5344CB8AC3E}">
        <p14:creationId xmlns:p14="http://schemas.microsoft.com/office/powerpoint/2010/main" val="2662952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1696641" y="106408"/>
            <a:ext cx="6057900" cy="457200"/>
          </a:xfrm>
        </p:spPr>
        <p:txBody>
          <a:bodyPr/>
          <a:lstStyle/>
          <a:p>
            <a:pPr>
              <a:defRPr/>
            </a:pPr>
            <a:r>
              <a:rPr lang="en-US" dirty="0">
                <a:ea typeface="+mj-ea"/>
              </a:rPr>
              <a:t>The check clause</a:t>
            </a:r>
          </a:p>
        </p:txBody>
      </p:sp>
      <p:sp>
        <p:nvSpPr>
          <p:cNvPr id="62467" name="Rectangle 3"/>
          <p:cNvSpPr>
            <a:spLocks noGrp="1" noChangeArrowheads="1"/>
          </p:cNvSpPr>
          <p:nvPr>
            <p:ph type="body" idx="1"/>
          </p:nvPr>
        </p:nvSpPr>
        <p:spPr>
          <a:xfrm>
            <a:off x="1696641" y="814768"/>
            <a:ext cx="5700712" cy="3519488"/>
          </a:xfrm>
        </p:spPr>
        <p:txBody>
          <a:bodyPr/>
          <a:lstStyle/>
          <a:p>
            <a:r>
              <a:rPr lang="en-US" altLang="en-US" dirty="0"/>
              <a:t>The  </a:t>
            </a:r>
            <a:r>
              <a:rPr lang="en-US" altLang="en-US" b="1" dirty="0"/>
              <a:t>check </a:t>
            </a:r>
            <a:r>
              <a:rPr lang="en-US" altLang="en-US" dirty="0"/>
              <a:t>(P) clause specifies a predicate P that must be satisfied by every tuple in a relation.</a:t>
            </a:r>
          </a:p>
          <a:p>
            <a:r>
              <a:rPr lang="en-US" altLang="en-US" dirty="0"/>
              <a:t>Example:  ensure that semester is one of fall, winter, spring or summer</a:t>
            </a:r>
          </a:p>
          <a:p>
            <a:pPr>
              <a:spcBef>
                <a:spcPts val="0"/>
              </a:spcBef>
              <a:buNone/>
            </a:pPr>
            <a:r>
              <a:rPr lang="en-US" altLang="en-US" b="1" dirty="0"/>
              <a:t>     </a:t>
            </a:r>
          </a:p>
          <a:p>
            <a:pPr>
              <a:spcBef>
                <a:spcPts val="0"/>
              </a:spcBef>
              <a:buNone/>
            </a:pPr>
            <a:r>
              <a:rPr lang="en-US" altLang="en-US" b="1" dirty="0"/>
              <a:t>              create table </a:t>
            </a:r>
            <a:r>
              <a:rPr lang="en-US" altLang="en-US" i="1" dirty="0"/>
              <a:t>section </a:t>
            </a:r>
          </a:p>
          <a:p>
            <a:pPr>
              <a:spcBef>
                <a:spcPts val="0"/>
              </a:spcBef>
              <a:buNone/>
            </a:pPr>
            <a:r>
              <a:rPr lang="en-US" altLang="en-US" i="1" dirty="0"/>
              <a:t>                   </a:t>
            </a:r>
            <a:r>
              <a:rPr lang="en-US" altLang="en-US" dirty="0"/>
              <a:t>(</a:t>
            </a:r>
            <a:r>
              <a:rPr lang="en-US" altLang="en-US" i="1" dirty="0" err="1"/>
              <a:t>course_id</a:t>
            </a:r>
            <a:r>
              <a:rPr lang="en-US" altLang="en-US" i="1" dirty="0"/>
              <a:t> </a:t>
            </a:r>
            <a:r>
              <a:rPr lang="en-US" altLang="en-US" b="1" dirty="0"/>
              <a:t>varchar </a:t>
            </a:r>
            <a:r>
              <a:rPr lang="en-US" altLang="en-US" dirty="0"/>
              <a:t>(8),</a:t>
            </a:r>
          </a:p>
          <a:p>
            <a:pPr>
              <a:spcBef>
                <a:spcPts val="0"/>
              </a:spcBef>
              <a:buNone/>
            </a:pPr>
            <a:r>
              <a:rPr lang="en-US" altLang="en-US" i="1" dirty="0"/>
              <a:t>                    </a:t>
            </a:r>
            <a:r>
              <a:rPr lang="en-US" altLang="en-US" i="1" dirty="0" err="1"/>
              <a:t>sec_id</a:t>
            </a:r>
            <a:r>
              <a:rPr lang="en-US" altLang="en-US" i="1" dirty="0"/>
              <a:t> </a:t>
            </a:r>
            <a:r>
              <a:rPr lang="en-US" altLang="en-US" b="1" dirty="0"/>
              <a:t>varchar </a:t>
            </a:r>
            <a:r>
              <a:rPr lang="en-US" altLang="en-US" dirty="0"/>
              <a:t>(8),</a:t>
            </a:r>
          </a:p>
          <a:p>
            <a:pPr>
              <a:spcBef>
                <a:spcPts val="0"/>
              </a:spcBef>
              <a:buNone/>
            </a:pPr>
            <a:r>
              <a:rPr lang="en-US" altLang="en-US" i="1" dirty="0"/>
              <a:t>                    semester </a:t>
            </a:r>
            <a:r>
              <a:rPr lang="en-US" altLang="en-US" b="1" dirty="0"/>
              <a:t>varchar </a:t>
            </a:r>
            <a:r>
              <a:rPr lang="en-US" altLang="en-US" dirty="0"/>
              <a:t>(6),</a:t>
            </a:r>
          </a:p>
          <a:p>
            <a:pPr>
              <a:spcBef>
                <a:spcPts val="0"/>
              </a:spcBef>
              <a:buNone/>
            </a:pPr>
            <a:r>
              <a:rPr lang="en-US" altLang="en-US" i="1" dirty="0"/>
              <a:t>                    year </a:t>
            </a:r>
            <a:r>
              <a:rPr lang="en-US" altLang="en-US" b="1" dirty="0"/>
              <a:t>numeric </a:t>
            </a:r>
            <a:r>
              <a:rPr lang="en-US" altLang="en-US" dirty="0"/>
              <a:t>(4,0),</a:t>
            </a:r>
          </a:p>
          <a:p>
            <a:pPr>
              <a:spcBef>
                <a:spcPts val="0"/>
              </a:spcBef>
              <a:buNone/>
            </a:pPr>
            <a:r>
              <a:rPr lang="en-US" altLang="en-US" i="1" dirty="0"/>
              <a:t>                    building </a:t>
            </a:r>
            <a:r>
              <a:rPr lang="en-US" altLang="en-US" b="1" dirty="0"/>
              <a:t>varchar </a:t>
            </a:r>
            <a:r>
              <a:rPr lang="en-US" altLang="en-US" dirty="0"/>
              <a:t>(15),</a:t>
            </a:r>
          </a:p>
          <a:p>
            <a:pPr>
              <a:spcBef>
                <a:spcPts val="0"/>
              </a:spcBef>
              <a:buNone/>
            </a:pPr>
            <a:r>
              <a:rPr lang="en-US" altLang="en-US" i="1" dirty="0"/>
              <a:t>                    </a:t>
            </a:r>
            <a:r>
              <a:rPr lang="en-US" altLang="en-US" i="1" dirty="0" err="1"/>
              <a:t>room_number</a:t>
            </a:r>
            <a:r>
              <a:rPr lang="en-US" altLang="en-US" i="1" dirty="0"/>
              <a:t> </a:t>
            </a:r>
            <a:r>
              <a:rPr lang="en-US" altLang="en-US" b="1" dirty="0"/>
              <a:t>varchar </a:t>
            </a:r>
            <a:r>
              <a:rPr lang="en-US" altLang="en-US" dirty="0"/>
              <a:t>(7),</a:t>
            </a:r>
          </a:p>
          <a:p>
            <a:pPr>
              <a:spcBef>
                <a:spcPts val="0"/>
              </a:spcBef>
              <a:buNone/>
            </a:pPr>
            <a:r>
              <a:rPr lang="en-US" altLang="en-US" i="1" dirty="0"/>
              <a:t>                    time slot id </a:t>
            </a:r>
            <a:r>
              <a:rPr lang="en-US" altLang="en-US" b="1" dirty="0"/>
              <a:t>varchar </a:t>
            </a:r>
            <a:r>
              <a:rPr lang="en-US" altLang="en-US" dirty="0"/>
              <a:t>(4), </a:t>
            </a:r>
          </a:p>
          <a:p>
            <a:pPr>
              <a:spcBef>
                <a:spcPts val="0"/>
              </a:spcBef>
              <a:buNone/>
            </a:pPr>
            <a:r>
              <a:rPr lang="en-US" altLang="en-US" b="1" dirty="0"/>
              <a:t>                    primary key </a:t>
            </a:r>
            <a:r>
              <a:rPr lang="en-US" altLang="en-US" dirty="0"/>
              <a:t>(</a:t>
            </a:r>
            <a:r>
              <a:rPr lang="en-US" altLang="en-US" i="1" dirty="0" err="1"/>
              <a:t>course_id</a:t>
            </a:r>
            <a:r>
              <a:rPr lang="en-US" altLang="en-US" dirty="0"/>
              <a:t>, </a:t>
            </a:r>
            <a:r>
              <a:rPr lang="en-US" altLang="en-US" i="1" dirty="0" err="1"/>
              <a:t>sec_id</a:t>
            </a:r>
            <a:r>
              <a:rPr lang="en-US" altLang="en-US" dirty="0"/>
              <a:t>, </a:t>
            </a:r>
            <a:r>
              <a:rPr lang="en-US" altLang="en-US" i="1" dirty="0"/>
              <a:t>semester</a:t>
            </a:r>
            <a:r>
              <a:rPr lang="en-US" altLang="en-US" dirty="0"/>
              <a:t>, </a:t>
            </a:r>
            <a:r>
              <a:rPr lang="en-US" altLang="en-US" i="1" dirty="0"/>
              <a:t>year</a:t>
            </a:r>
            <a:r>
              <a:rPr lang="en-US" altLang="en-US" dirty="0"/>
              <a:t>),</a:t>
            </a:r>
          </a:p>
          <a:p>
            <a:pPr>
              <a:spcBef>
                <a:spcPts val="0"/>
              </a:spcBef>
              <a:buNone/>
            </a:pPr>
            <a:r>
              <a:rPr lang="en-US" altLang="en-US" b="1" dirty="0"/>
              <a:t>                    </a:t>
            </a:r>
            <a:r>
              <a:rPr lang="en-US" altLang="en-US" b="1" dirty="0">
                <a:solidFill>
                  <a:srgbClr val="002060"/>
                </a:solidFill>
              </a:rPr>
              <a:t>check</a:t>
            </a:r>
            <a:r>
              <a:rPr lang="en-US" altLang="en-US" b="1" dirty="0"/>
              <a:t> </a:t>
            </a:r>
            <a:r>
              <a:rPr lang="en-US" altLang="en-US" dirty="0"/>
              <a:t>(</a:t>
            </a:r>
            <a:r>
              <a:rPr lang="en-US" altLang="en-US" i="1" dirty="0"/>
              <a:t>semester </a:t>
            </a:r>
            <a:r>
              <a:rPr lang="en-US" altLang="en-US" b="1" dirty="0"/>
              <a:t>in </a:t>
            </a:r>
            <a:r>
              <a:rPr lang="en-US" altLang="en-US" dirty="0"/>
              <a:t>('Fall', 'Winter', 'Spring', 'Summer')))</a:t>
            </a:r>
          </a:p>
        </p:txBody>
      </p:sp>
      <p:sp>
        <p:nvSpPr>
          <p:cNvPr id="62469" name="Rectangle 5"/>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 name="TextBox 1">
            <a:extLst>
              <a:ext uri="{FF2B5EF4-FFF2-40B4-BE49-F238E27FC236}">
                <a16:creationId xmlns:a16="http://schemas.microsoft.com/office/drawing/2014/main" id="{03B44D4E-DDEC-8EF3-DA84-B21570649CC2}"/>
              </a:ext>
            </a:extLst>
          </p:cNvPr>
          <p:cNvSpPr txBox="1"/>
          <p:nvPr/>
        </p:nvSpPr>
        <p:spPr>
          <a:xfrm>
            <a:off x="299551" y="3790950"/>
            <a:ext cx="7994829"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We could handle the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rPr>
              <a:t>semester check</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 with an </a:t>
            </a:r>
            <a:r>
              <a:rPr kumimoji="0" lang="en-US" sz="1800" b="0" i="1" u="none" strike="noStrike" kern="1200" cap="none" spc="0" normalizeH="0" baseline="0" noProof="0" dirty="0" err="1">
                <a:ln>
                  <a:noFill/>
                </a:ln>
                <a:solidFill>
                  <a:srgbClr val="FF0000"/>
                </a:solidFill>
                <a:effectLst/>
                <a:uLnTx/>
                <a:uFillTx/>
                <a:latin typeface="Calibri" charset="0"/>
                <a:ea typeface="ＭＳ Ｐゴシック" charset="-128"/>
                <a:cs typeface="+mn-cs"/>
              </a:rPr>
              <a:t>enum</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Switch to notebook for a slightly different example.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9E34D4-7904-5BEF-1E3A-CF10C532343C}"/>
              </a:ext>
            </a:extLst>
          </p:cNvPr>
          <p:cNvSpPr>
            <a:spLocks noGrp="1"/>
          </p:cNvSpPr>
          <p:nvPr>
            <p:ph idx="1"/>
          </p:nvPr>
        </p:nvSpPr>
        <p:spPr>
          <a:xfrm>
            <a:off x="152400" y="590550"/>
            <a:ext cx="8839200" cy="3962400"/>
          </a:xfrm>
        </p:spPr>
        <p:txBody>
          <a:bodyPr/>
          <a:lstStyle/>
          <a:p>
            <a:r>
              <a:rPr lang="en-US" dirty="0"/>
              <a:t>Some Observations</a:t>
            </a:r>
          </a:p>
          <a:p>
            <a:endParaRPr lang="en-US" dirty="0"/>
          </a:p>
          <a:p>
            <a:r>
              <a:rPr lang="en-US" dirty="0"/>
              <a:t>ER (Diagram) Modeling – Aggregation, other notations</a:t>
            </a:r>
          </a:p>
          <a:p>
            <a:endParaRPr lang="en-US" dirty="0"/>
          </a:p>
          <a:p>
            <a:r>
              <a:rPr lang="en-US" dirty="0"/>
              <a:t>SQL Continued (Chapter 3, 4, 5)</a:t>
            </a:r>
          </a:p>
          <a:p>
            <a:endParaRPr lang="en-US" dirty="0"/>
          </a:p>
          <a:p>
            <a:r>
              <a:rPr lang="en-US" dirty="0"/>
              <a:t>Applications and Databases</a:t>
            </a:r>
          </a:p>
          <a:p>
            <a:endParaRPr lang="en-US" dirty="0"/>
          </a:p>
          <a:p>
            <a:r>
              <a:rPr lang="en-US" dirty="0"/>
              <a:t>Project Examples:</a:t>
            </a:r>
          </a:p>
          <a:p>
            <a:pPr lvl="1"/>
            <a:r>
              <a:rPr lang="en-US" dirty="0"/>
              <a:t>Web Applications and REST</a:t>
            </a:r>
          </a:p>
          <a:p>
            <a:pPr lvl="1"/>
            <a:r>
              <a:rPr lang="en-US" dirty="0"/>
              <a:t>Data Engineering and Visualization</a:t>
            </a:r>
          </a:p>
        </p:txBody>
      </p:sp>
      <p:sp>
        <p:nvSpPr>
          <p:cNvPr id="3" name="Title 2">
            <a:extLst>
              <a:ext uri="{FF2B5EF4-FFF2-40B4-BE49-F238E27FC236}">
                <a16:creationId xmlns:a16="http://schemas.microsoft.com/office/drawing/2014/main" id="{4EAB6890-86BD-F346-622F-C040779C3989}"/>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38515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a:t>
            </a:r>
          </a:p>
        </p:txBody>
      </p:sp>
      <p:sp>
        <p:nvSpPr>
          <p:cNvPr id="64515" name="Rectangle 3"/>
          <p:cNvSpPr>
            <a:spLocks noGrp="1" noChangeArrowheads="1"/>
          </p:cNvSpPr>
          <p:nvPr>
            <p:ph type="body" idx="1"/>
          </p:nvPr>
        </p:nvSpPr>
        <p:spPr>
          <a:xfrm>
            <a:off x="1719262" y="851298"/>
            <a:ext cx="5642546" cy="3707606"/>
          </a:xfrm>
        </p:spPr>
        <p:txBody>
          <a:bodyPr/>
          <a:lstStyle/>
          <a:p>
            <a:r>
              <a:rPr lang="en-US" altLang="en-US" dirty="0"/>
              <a:t>Ensures that a value that appears in one relation for a given set of attributes also appears for a certain set of attributes in another relation.</a:t>
            </a:r>
          </a:p>
          <a:p>
            <a:pPr lvl="1"/>
            <a:r>
              <a:rPr lang="en-US" altLang="en-US" dirty="0"/>
              <a:t>Example:  If “Biology” is a department name appearing in one of the tuples in the </a:t>
            </a:r>
            <a:r>
              <a:rPr lang="en-US" altLang="en-US" i="1" dirty="0"/>
              <a:t>instructor</a:t>
            </a:r>
            <a:r>
              <a:rPr lang="en-US" altLang="en-US" dirty="0"/>
              <a:t> relation, then there exists a tuple in the </a:t>
            </a:r>
            <a:r>
              <a:rPr lang="en-US" altLang="en-US" i="1" dirty="0"/>
              <a:t>department</a:t>
            </a:r>
            <a:r>
              <a:rPr lang="en-US" altLang="en-US" dirty="0"/>
              <a:t> relation for “Biology”.</a:t>
            </a:r>
          </a:p>
          <a:p>
            <a:r>
              <a:rPr lang="en-US" altLang="en-US" dirty="0"/>
              <a:t>Let A be a set of attributes.  Let R and S be two relations that contain attributes A and where A is the primary key of S. A is said to be a  </a:t>
            </a:r>
            <a:r>
              <a:rPr lang="en-US" altLang="en-US" b="1" dirty="0">
                <a:solidFill>
                  <a:srgbClr val="002060"/>
                </a:solidFill>
              </a:rPr>
              <a:t>foreign key</a:t>
            </a:r>
            <a:r>
              <a:rPr lang="en-US" altLang="en-US" dirty="0">
                <a:solidFill>
                  <a:srgbClr val="002060"/>
                </a:solidFill>
              </a:rPr>
              <a:t> </a:t>
            </a:r>
            <a:r>
              <a:rPr lang="en-US" altLang="en-US" dirty="0"/>
              <a:t>of R if for any values of A appearing in R these values also appear in 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 (Cont.)</a:t>
            </a:r>
          </a:p>
        </p:txBody>
      </p:sp>
      <p:sp>
        <p:nvSpPr>
          <p:cNvPr id="64515" name="Rectangle 3"/>
          <p:cNvSpPr>
            <a:spLocks noGrp="1" noChangeArrowheads="1"/>
          </p:cNvSpPr>
          <p:nvPr>
            <p:ph type="body" idx="1"/>
          </p:nvPr>
        </p:nvSpPr>
        <p:spPr>
          <a:xfrm>
            <a:off x="1719263" y="851298"/>
            <a:ext cx="5595938" cy="2733151"/>
          </a:xfrm>
        </p:spPr>
        <p:txBody>
          <a:bodyPr/>
          <a:lstStyle/>
          <a:p>
            <a:r>
              <a:rPr lang="en-US" altLang="en-US" dirty="0"/>
              <a:t>Foreign </a:t>
            </a:r>
            <a:r>
              <a:rPr lang="en-US" altLang="en-US" i="1" dirty="0"/>
              <a:t>keys can be </a:t>
            </a:r>
            <a:r>
              <a:rPr lang="en-US" altLang="en-US" dirty="0"/>
              <a:t>specified as part of the SQL </a:t>
            </a:r>
            <a:r>
              <a:rPr lang="en-US" altLang="en-US" b="1" dirty="0"/>
              <a:t>create</a:t>
            </a:r>
            <a:r>
              <a:rPr lang="en-US" altLang="en-US" dirty="0"/>
              <a:t> </a:t>
            </a:r>
            <a:r>
              <a:rPr lang="en-US" altLang="en-US" b="1" dirty="0"/>
              <a:t>table </a:t>
            </a:r>
            <a:r>
              <a:rPr lang="en-US" altLang="en-US" dirty="0"/>
              <a:t> statement </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a:t>
            </a:r>
          </a:p>
          <a:p>
            <a:r>
              <a:rPr lang="en-US" altLang="en-US" dirty="0"/>
              <a:t>By default, a foreign key references the primary-key attributes of the referenced table.</a:t>
            </a:r>
          </a:p>
          <a:p>
            <a:r>
              <a:rPr lang="en-US" altLang="en-US" dirty="0"/>
              <a:t>SQL allows  a list of attributes of the referenced relation to be specified explicitly.</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 </a:t>
            </a:r>
            <a:r>
              <a:rPr lang="en-US" altLang="en-US" dirty="0"/>
              <a:t>(</a:t>
            </a:r>
            <a:r>
              <a:rPr lang="en-US" altLang="en-US" i="1" dirty="0"/>
              <a:t>dept_name</a:t>
            </a:r>
            <a:r>
              <a:rPr lang="en-US" altLang="en-US" dirty="0"/>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1743076" y="171450"/>
            <a:ext cx="6404372" cy="320279"/>
          </a:xfrm>
        </p:spPr>
        <p:txBody>
          <a:bodyPr/>
          <a:lstStyle/>
          <a:p>
            <a:pPr>
              <a:defRPr/>
            </a:pPr>
            <a:r>
              <a:rPr lang="en-US" dirty="0">
                <a:ea typeface="+mj-ea"/>
              </a:rPr>
              <a:t>Cascading Actions in Referential Integrity</a:t>
            </a:r>
          </a:p>
        </p:txBody>
      </p:sp>
      <p:sp>
        <p:nvSpPr>
          <p:cNvPr id="66563" name="Rectangle 3"/>
          <p:cNvSpPr>
            <a:spLocks noGrp="1" noChangeArrowheads="1"/>
          </p:cNvSpPr>
          <p:nvPr>
            <p:ph type="body" idx="1"/>
          </p:nvPr>
        </p:nvSpPr>
        <p:spPr>
          <a:xfrm>
            <a:off x="1722270" y="842460"/>
            <a:ext cx="5854823" cy="3335551"/>
          </a:xfrm>
        </p:spPr>
        <p:txBody>
          <a:bodyPr/>
          <a:lstStyle/>
          <a:p>
            <a:pPr>
              <a:tabLst>
                <a:tab pos="1629966" algn="l"/>
              </a:tabLst>
            </a:pPr>
            <a:r>
              <a:rPr lang="en-US" altLang="en-US" dirty="0"/>
              <a:t>When a referential-integrity constraint is violated, the normal procedure is to reject the action that caused the violation.</a:t>
            </a:r>
          </a:p>
          <a:p>
            <a:pPr>
              <a:tabLst>
                <a:tab pos="1629966" algn="l"/>
              </a:tabLst>
            </a:pPr>
            <a:r>
              <a:rPr lang="en-US" altLang="en-US" dirty="0"/>
              <a:t>An alternative, in case of delete or update is to cascade</a:t>
            </a:r>
          </a:p>
          <a:p>
            <a:pPr>
              <a:buNone/>
              <a:tabLst>
                <a:tab pos="1629966" algn="l"/>
              </a:tabLst>
            </a:pPr>
            <a:r>
              <a:rPr lang="en-US" altLang="en-US" b="1" dirty="0"/>
              <a:t>            create table </a:t>
            </a:r>
            <a:r>
              <a:rPr lang="en-US" altLang="en-US" i="1" dirty="0"/>
              <a:t>course </a:t>
            </a:r>
            <a:r>
              <a:rPr lang="en-US" altLang="en-US" dirty="0"/>
              <a:t>(</a:t>
            </a:r>
            <a:br>
              <a:rPr lang="en-US" altLang="en-US" dirty="0"/>
            </a:br>
            <a:r>
              <a:rPr lang="en-US" altLang="en-US" dirty="0"/>
              <a:t>             (…</a:t>
            </a:r>
            <a:br>
              <a:rPr lang="en-US" altLang="en-US" dirty="0"/>
            </a:br>
            <a:r>
              <a:rPr lang="en-US" altLang="en-US"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b="1" dirty="0"/>
              <a:t>foreign key </a:t>
            </a:r>
            <a:r>
              <a:rPr lang="en-US" altLang="en-US" dirty="0"/>
              <a:t>(</a:t>
            </a:r>
            <a:r>
              <a:rPr lang="en-US" altLang="en-US" i="1" dirty="0"/>
              <a:t>dept_name</a:t>
            </a:r>
            <a:r>
              <a:rPr lang="en-US" altLang="en-US" dirty="0"/>
              <a:t>) </a:t>
            </a:r>
            <a:r>
              <a:rPr lang="en-US" altLang="en-US" b="1" dirty="0"/>
              <a:t>references </a:t>
            </a:r>
            <a:r>
              <a:rPr lang="en-US" altLang="en-US" i="1" dirty="0"/>
              <a:t>department</a:t>
            </a:r>
            <a:br>
              <a:rPr lang="en-US" altLang="en-US" i="1" dirty="0"/>
            </a:br>
            <a:r>
              <a:rPr lang="en-US" altLang="en-US" i="1" dirty="0"/>
              <a:t>                   </a:t>
            </a:r>
            <a:r>
              <a:rPr lang="en-US" altLang="en-US" b="1" dirty="0"/>
              <a:t>on delete cascade</a:t>
            </a:r>
            <a:br>
              <a:rPr lang="en-US" altLang="en-US" b="1" dirty="0"/>
            </a:br>
            <a:r>
              <a:rPr lang="en-US" altLang="en-US" b="1" dirty="0"/>
              <a:t>                   on update cascade</a:t>
            </a:r>
            <a:r>
              <a:rPr lang="en-US" altLang="en-US" dirty="0"/>
              <a:t>,</a:t>
            </a:r>
            <a:br>
              <a:rPr lang="en-US" altLang="en-US" dirty="0"/>
            </a:br>
            <a:r>
              <a:rPr lang="en-US" altLang="en-US" dirty="0"/>
              <a:t>                . . .) </a:t>
            </a:r>
          </a:p>
          <a:p>
            <a:pPr>
              <a:tabLst>
                <a:tab pos="1629966" algn="l"/>
              </a:tabLst>
            </a:pPr>
            <a:r>
              <a:rPr lang="en-US" altLang="en-US" dirty="0"/>
              <a:t>Instead of cascade we can use :  </a:t>
            </a:r>
          </a:p>
          <a:p>
            <a:pPr lvl="1">
              <a:tabLst>
                <a:tab pos="1629966" algn="l"/>
              </a:tabLst>
            </a:pPr>
            <a:r>
              <a:rPr lang="en-US" altLang="en-US" b="1" dirty="0"/>
              <a:t>set null</a:t>
            </a:r>
            <a:r>
              <a:rPr lang="en-US" altLang="en-US" dirty="0"/>
              <a:t>,</a:t>
            </a:r>
          </a:p>
          <a:p>
            <a:pPr lvl="1">
              <a:tabLst>
                <a:tab pos="1629966" algn="l"/>
              </a:tabLst>
            </a:pPr>
            <a:r>
              <a:rPr lang="en-US" altLang="en-US" b="1" dirty="0"/>
              <a:t>set default</a:t>
            </a:r>
            <a:endParaRPr lang="en-US" altLang="en-US" dirty="0"/>
          </a:p>
          <a:p>
            <a:pPr>
              <a:buNone/>
              <a:tabLst>
                <a:tab pos="1629966" algn="l"/>
              </a:tabLst>
            </a:pPr>
            <a:endParaRPr lang="en-US" altLang="en-US" i="1" dirty="0"/>
          </a:p>
        </p:txBody>
      </p:sp>
      <p:sp>
        <p:nvSpPr>
          <p:cNvPr id="2" name="TextBox 1">
            <a:extLst>
              <a:ext uri="{FF2B5EF4-FFF2-40B4-BE49-F238E27FC236}">
                <a16:creationId xmlns:a16="http://schemas.microsoft.com/office/drawing/2014/main" id="{41BBC36E-D36D-2203-A85D-BA4D5DB66EF5}"/>
              </a:ext>
            </a:extLst>
          </p:cNvPr>
          <p:cNvSpPr txBox="1"/>
          <p:nvPr/>
        </p:nvSpPr>
        <p:spPr>
          <a:xfrm>
            <a:off x="304800" y="3700875"/>
            <a:ext cx="7994829" cy="1200329"/>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do not like using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rPr>
              <a:t>cascade.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think making changes should be explicit.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Other people disagree.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get some simple practice on HW or exams.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697D3-61D3-A188-6C3B-7AAB735AD477}"/>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CD3CB30C-3357-02C8-6B71-4A5F440F4E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1D0A5199-3469-58FD-A394-A1D6967F2EB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97F7D780-BA1D-6298-9BB1-EC0BCBCB31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9E946F92-7067-E245-EF14-760D7BF639A6}"/>
              </a:ext>
            </a:extLst>
          </p:cNvPr>
          <p:cNvSpPr txBox="1">
            <a:spLocks noChangeArrowheads="1"/>
          </p:cNvSpPr>
          <p:nvPr/>
        </p:nvSpPr>
        <p:spPr bwMode="auto">
          <a:xfrm>
            <a:off x="0" y="1352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Review, Concepts, Examples</a:t>
            </a:r>
          </a:p>
        </p:txBody>
      </p:sp>
      <p:sp>
        <p:nvSpPr>
          <p:cNvPr id="3" name="TextBox 9">
            <a:extLst>
              <a:ext uri="{FF2B5EF4-FFF2-40B4-BE49-F238E27FC236}">
                <a16:creationId xmlns:a16="http://schemas.microsoft.com/office/drawing/2014/main" id="{322C620F-CC83-5623-03C9-C6D206F305ED}"/>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6: ER, Relational, SQL (V)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719245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a:t>
            </a:r>
          </a:p>
        </p:txBody>
      </p:sp>
      <p:sp>
        <p:nvSpPr>
          <p:cNvPr id="72707" name="Rectangle 3"/>
          <p:cNvSpPr>
            <a:spLocks noGrp="1" noChangeArrowheads="1"/>
          </p:cNvSpPr>
          <p:nvPr>
            <p:ph type="body" idx="1"/>
          </p:nvPr>
        </p:nvSpPr>
        <p:spPr>
          <a:xfrm>
            <a:off x="1719263" y="820342"/>
            <a:ext cx="5729102" cy="3084146"/>
          </a:xfrm>
        </p:spPr>
        <p:txBody>
          <a:bodyPr/>
          <a:lstStyle/>
          <a:p>
            <a:r>
              <a:rPr lang="en-US" altLang="en-US" dirty="0"/>
              <a:t>Many queries reference only a small proportion of the records in a table. </a:t>
            </a:r>
          </a:p>
          <a:p>
            <a:r>
              <a:rPr lang="en-US" altLang="en-US" dirty="0"/>
              <a:t>It is inefficient for the system to read every record to find  a record with  particular value</a:t>
            </a:r>
          </a:p>
          <a:p>
            <a:r>
              <a:rPr lang="en-US" altLang="en-US" dirty="0"/>
              <a:t>An </a:t>
            </a:r>
            <a:r>
              <a:rPr lang="en-US" altLang="en-US" b="1" dirty="0">
                <a:solidFill>
                  <a:srgbClr val="002060"/>
                </a:solidFill>
              </a:rPr>
              <a:t>index</a:t>
            </a:r>
            <a:r>
              <a:rPr lang="en-US" altLang="en-US" dirty="0"/>
              <a:t> on an attribute of a relation is a data structure that allows the database system to find those tuples in the relation that have a specified value for that attribute efficiently, without scanning through all the tuples of the relation.</a:t>
            </a:r>
          </a:p>
          <a:p>
            <a:r>
              <a:rPr lang="en-US" altLang="en-US" dirty="0"/>
              <a:t>We create an index with the </a:t>
            </a:r>
            <a:r>
              <a:rPr lang="en-US" altLang="en-US" b="1" dirty="0"/>
              <a:t>create index </a:t>
            </a:r>
            <a:r>
              <a:rPr lang="en-US" altLang="en-US" dirty="0"/>
              <a:t>command</a:t>
            </a:r>
          </a:p>
          <a:p>
            <a:pPr>
              <a:buNone/>
            </a:pPr>
            <a:r>
              <a:rPr lang="en-US" altLang="en-US" dirty="0"/>
              <a:t>         </a:t>
            </a:r>
            <a:r>
              <a:rPr lang="en-US" altLang="en-US" b="1" dirty="0"/>
              <a:t>create index </a:t>
            </a:r>
            <a:r>
              <a:rPr lang="en-US" altLang="en-US" dirty="0"/>
              <a:t>&lt;name&gt; </a:t>
            </a:r>
            <a:r>
              <a:rPr lang="en-US" altLang="en-US" b="1" dirty="0"/>
              <a:t>on </a:t>
            </a:r>
            <a:r>
              <a:rPr lang="en-US" altLang="en-US" dirty="0"/>
              <a:t>&lt;relation-name&gt; (attribute);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 Example</a:t>
            </a:r>
          </a:p>
        </p:txBody>
      </p:sp>
      <p:sp>
        <p:nvSpPr>
          <p:cNvPr id="72707" name="Rectangle 3"/>
          <p:cNvSpPr>
            <a:spLocks noGrp="1" noChangeArrowheads="1"/>
          </p:cNvSpPr>
          <p:nvPr>
            <p:ph type="body" idx="1"/>
          </p:nvPr>
        </p:nvSpPr>
        <p:spPr>
          <a:xfrm>
            <a:off x="1719263" y="820342"/>
            <a:ext cx="5623370" cy="3422475"/>
          </a:xfrm>
        </p:spPr>
        <p:txBody>
          <a:bodyPr/>
          <a:lstStyle/>
          <a:p>
            <a:r>
              <a:rPr lang="en-US" altLang="en-US" b="1" dirty="0"/>
              <a:t>create table </a:t>
            </a:r>
            <a:r>
              <a:rPr lang="en-US" altLang="en-US" i="1" dirty="0"/>
              <a:t>student	</a:t>
            </a:r>
            <a:br>
              <a:rPr lang="en-US" altLang="en-US" i="1" dirty="0"/>
            </a:br>
            <a:r>
              <a:rPr lang="en-US" altLang="en-US" dirty="0"/>
              <a:t>(</a:t>
            </a:r>
            <a:r>
              <a:rPr lang="en-US" altLang="en-US" i="1" dirty="0"/>
              <a:t>ID </a:t>
            </a:r>
            <a:r>
              <a:rPr lang="en-US" altLang="en-US" b="1" dirty="0" err="1"/>
              <a:t>varchar</a:t>
            </a:r>
            <a:r>
              <a:rPr lang="en-US" altLang="en-US" b="1" dirty="0"/>
              <a:t> </a:t>
            </a:r>
            <a:r>
              <a:rPr lang="en-US" altLang="en-US" dirty="0"/>
              <a:t>(5),</a:t>
            </a:r>
            <a:br>
              <a:rPr lang="en-US" altLang="en-US" dirty="0"/>
            </a:br>
            <a:r>
              <a:rPr lang="en-US" altLang="en-US" i="1" dirty="0"/>
              <a:t>name </a:t>
            </a:r>
            <a:r>
              <a:rPr lang="en-US" altLang="en-US" b="1" dirty="0" err="1"/>
              <a:t>varchar</a:t>
            </a:r>
            <a:r>
              <a:rPr lang="en-US" altLang="en-US" b="1" dirty="0"/>
              <a:t> </a:t>
            </a:r>
            <a:r>
              <a:rPr lang="en-US" altLang="en-US" dirty="0"/>
              <a:t>(20) </a:t>
            </a:r>
            <a:r>
              <a:rPr lang="en-US" altLang="en-US" b="1" dirty="0"/>
              <a:t>not null</a:t>
            </a:r>
            <a:r>
              <a:rPr lang="en-US" altLang="en-US" dirty="0"/>
              <a:t>,</a:t>
            </a:r>
            <a:br>
              <a:rPr lang="en-US" altLang="en-US" dirty="0"/>
            </a:b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i="1" dirty="0"/>
              <a:t>tot_cred </a:t>
            </a:r>
            <a:r>
              <a:rPr lang="en-US" altLang="en-US" b="1" dirty="0"/>
              <a:t>numeric </a:t>
            </a:r>
            <a:r>
              <a:rPr lang="en-US" altLang="en-US" dirty="0"/>
              <a:t>(3,0) </a:t>
            </a:r>
            <a:r>
              <a:rPr lang="en-US" altLang="en-US" b="1" dirty="0"/>
              <a:t>default </a:t>
            </a:r>
            <a:r>
              <a:rPr lang="en-US" altLang="en-US" dirty="0"/>
              <a:t>0,</a:t>
            </a:r>
            <a:br>
              <a:rPr lang="en-US" altLang="en-US" dirty="0"/>
            </a:br>
            <a:r>
              <a:rPr lang="en-US" altLang="en-US" b="1" dirty="0"/>
              <a:t>primary key </a:t>
            </a:r>
            <a:r>
              <a:rPr lang="en-US" altLang="en-US" dirty="0"/>
              <a:t>(</a:t>
            </a:r>
            <a:r>
              <a:rPr lang="en-US" altLang="en-US" i="1" dirty="0"/>
              <a:t>ID</a:t>
            </a:r>
            <a:r>
              <a:rPr lang="en-US" altLang="en-US" dirty="0"/>
              <a:t>))</a:t>
            </a:r>
          </a:p>
          <a:p>
            <a:r>
              <a:rPr lang="en-US" altLang="en-US" b="1" dirty="0"/>
              <a:t>create index </a:t>
            </a:r>
            <a:r>
              <a:rPr lang="en-US" altLang="en-US" i="1" dirty="0" err="1"/>
              <a:t>studentID_index</a:t>
            </a:r>
            <a:r>
              <a:rPr lang="en-US" altLang="en-US" i="1" dirty="0"/>
              <a:t> </a:t>
            </a:r>
            <a:r>
              <a:rPr lang="en-US" altLang="en-US" b="1" dirty="0"/>
              <a:t>on </a:t>
            </a:r>
            <a:r>
              <a:rPr lang="en-US" altLang="en-US" i="1" dirty="0"/>
              <a:t>student</a:t>
            </a:r>
            <a:r>
              <a:rPr lang="en-US" altLang="en-US" dirty="0"/>
              <a:t>(</a:t>
            </a:r>
            <a:r>
              <a:rPr lang="en-US" altLang="en-US" i="1" dirty="0"/>
              <a:t>ID</a:t>
            </a:r>
            <a:r>
              <a:rPr lang="en-US" altLang="en-US" dirty="0"/>
              <a:t>)</a:t>
            </a:r>
          </a:p>
          <a:p>
            <a:r>
              <a:rPr lang="en-US" altLang="en-US" dirty="0"/>
              <a:t>The query:</a:t>
            </a:r>
          </a:p>
          <a:p>
            <a:pPr>
              <a:buNone/>
            </a:pPr>
            <a:r>
              <a:rPr lang="en-US" altLang="en-US" b="1" dirty="0"/>
              <a:t>            select * </a:t>
            </a:r>
            <a:br>
              <a:rPr lang="en-US" altLang="en-US" b="1" dirty="0"/>
            </a:br>
            <a:r>
              <a:rPr lang="en-US" altLang="en-US" b="1" dirty="0"/>
              <a:t>       from </a:t>
            </a:r>
            <a:r>
              <a:rPr lang="en-US" altLang="en-US" dirty="0"/>
              <a:t> </a:t>
            </a:r>
            <a:r>
              <a:rPr lang="en-US" altLang="en-US" i="1" dirty="0"/>
              <a:t>student</a:t>
            </a:r>
            <a:br>
              <a:rPr lang="en-US" altLang="en-US" i="1" dirty="0"/>
            </a:br>
            <a:r>
              <a:rPr lang="en-US" altLang="en-US" i="1" dirty="0"/>
              <a:t>       </a:t>
            </a:r>
            <a:r>
              <a:rPr lang="en-US" altLang="en-US" b="1" dirty="0"/>
              <a:t>where </a:t>
            </a:r>
            <a:r>
              <a:rPr lang="en-US" altLang="en-US" i="1" dirty="0"/>
              <a:t> ID = </a:t>
            </a:r>
            <a:r>
              <a:rPr lang="en-US" altLang="en-US" dirty="0"/>
              <a:t>'12345'</a:t>
            </a:r>
          </a:p>
          <a:p>
            <a:pPr>
              <a:buNone/>
            </a:pPr>
            <a:r>
              <a:rPr lang="en-US" altLang="en-US" dirty="0"/>
              <a:t>     can be executed by using the index to find the required record,  without looking at all records of </a:t>
            </a:r>
            <a:r>
              <a:rPr lang="en-US" altLang="en-US" i="1" dirty="0"/>
              <a:t>student</a:t>
            </a:r>
            <a:endParaRPr lang="en-US" altLang="en-US" dirty="0"/>
          </a:p>
        </p:txBody>
      </p:sp>
      <p:sp>
        <p:nvSpPr>
          <p:cNvPr id="2" name="TextBox 1">
            <a:extLst>
              <a:ext uri="{FF2B5EF4-FFF2-40B4-BE49-F238E27FC236}">
                <a16:creationId xmlns:a16="http://schemas.microsoft.com/office/drawing/2014/main" id="{EDFF4D97-4A87-F4DB-FEEF-A51D1863DBF6}"/>
              </a:ext>
            </a:extLst>
          </p:cNvPr>
          <p:cNvSpPr txBox="1"/>
          <p:nvPr/>
        </p:nvSpPr>
        <p:spPr>
          <a:xfrm>
            <a:off x="304800" y="3581097"/>
            <a:ext cx="7994829" cy="1323439"/>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An index on (column1,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Is also an index on (column1) and (column1, column2)</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But not (column2), (column3),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see “why” later in the semester.</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 Procedures, Triggers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04AA6911-84CD-B5C9-1CFE-B24712868CD2}"/>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46</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6: ER, Relational, SQL (V)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2834191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Concepts</a:t>
            </a:r>
          </a:p>
        </p:txBody>
      </p:sp>
      <p:sp>
        <p:nvSpPr>
          <p:cNvPr id="2" name="TextBox 9">
            <a:extLst>
              <a:ext uri="{FF2B5EF4-FFF2-40B4-BE49-F238E27FC236}">
                <a16:creationId xmlns:a16="http://schemas.microsoft.com/office/drawing/2014/main" id="{2F861671-DFD9-6B8D-1AA8-22D738443F74}"/>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6: ER, Relational, SQL (V)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3454763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Functions and Procedures</a:t>
            </a:r>
          </a:p>
        </p:txBody>
      </p:sp>
      <p:sp>
        <p:nvSpPr>
          <p:cNvPr id="34819" name="Rectangle 3"/>
          <p:cNvSpPr>
            <a:spLocks noGrp="1" noChangeArrowheads="1"/>
          </p:cNvSpPr>
          <p:nvPr>
            <p:ph type="body" idx="1"/>
          </p:nvPr>
        </p:nvSpPr>
        <p:spPr>
          <a:xfrm>
            <a:off x="1719263" y="851297"/>
            <a:ext cx="5769052" cy="3657600"/>
          </a:xfrm>
        </p:spPr>
        <p:txBody>
          <a:bodyPr/>
          <a:lstStyle/>
          <a:p>
            <a:r>
              <a:rPr lang="en-US" altLang="en-US" dirty="0"/>
              <a:t>Functions and procedures allow  “business logic”  to be stored in the database and executed from SQL statements.</a:t>
            </a:r>
          </a:p>
          <a:p>
            <a:r>
              <a:rPr lang="en-US" altLang="en-US" dirty="0"/>
              <a:t>These can be defined either by the procedural component of SQL or  by an external programming language such as Java, C, or C++.</a:t>
            </a:r>
          </a:p>
          <a:p>
            <a:r>
              <a:rPr lang="en-US" altLang="en-US" dirty="0"/>
              <a:t>The syntax we present here is defined by the SQL standard.</a:t>
            </a:r>
          </a:p>
          <a:p>
            <a:pPr lvl="1"/>
            <a:r>
              <a:rPr lang="en-US" altLang="en-US" dirty="0">
                <a:ea typeface="ＭＳ Ｐゴシック" panose="020B0600070205080204" pitchFamily="34" charset="-128"/>
              </a:rPr>
              <a:t>Most databases implement nonstandard versions of this syntax.</a:t>
            </a:r>
          </a:p>
          <a:p>
            <a:endParaRPr lang="en-US" altLang="en-US" dirty="0"/>
          </a:p>
        </p:txBody>
      </p:sp>
      <p:sp>
        <p:nvSpPr>
          <p:cNvPr id="2" name="TextBox 1">
            <a:extLst>
              <a:ext uri="{FF2B5EF4-FFF2-40B4-BE49-F238E27FC236}">
                <a16:creationId xmlns:a16="http://schemas.microsoft.com/office/drawing/2014/main" id="{950AC113-F318-1B47-B21B-7CEF3D27F46D}"/>
              </a:ext>
            </a:extLst>
          </p:cNvPr>
          <p:cNvSpPr txBox="1"/>
          <p:nvPr/>
        </p:nvSpPr>
        <p:spPr>
          <a:xfrm>
            <a:off x="381000" y="2477572"/>
            <a:ext cx="7246792"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programming language, runtime and tools for functions, procedures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and triggers are not easy to use.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My view is that calling external functions is an anti-pattern (bad idea).</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External code degrades the reliability, security and performance of</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database.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Databases are often mission critical and the heart of environments.</a:t>
            </a:r>
          </a:p>
        </p:txBody>
      </p:sp>
    </p:spTree>
    <p:extLst>
      <p:ext uri="{BB962C8B-B14F-4D97-AF65-F5344CB8AC3E}">
        <p14:creationId xmlns:p14="http://schemas.microsoft.com/office/powerpoint/2010/main" val="25512206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sz="1800" dirty="0">
                <a:effectLst>
                  <a:outerShdw blurRad="38100" dist="38100" dir="2700000" algn="tl">
                    <a:srgbClr val="C0C0C0"/>
                  </a:outerShdw>
                </a:effectLst>
              </a:rPr>
              <a:t>Language Constructs for Procedures &amp; Functions</a:t>
            </a:r>
          </a:p>
        </p:txBody>
      </p:sp>
      <p:sp>
        <p:nvSpPr>
          <p:cNvPr id="7170" name="Rectangle 3"/>
          <p:cNvSpPr>
            <a:spLocks noGrp="1" noChangeArrowheads="1"/>
          </p:cNvSpPr>
          <p:nvPr>
            <p:ph idx="1"/>
          </p:nvPr>
        </p:nvSpPr>
        <p:spPr>
          <a:xfrm>
            <a:off x="1719263" y="820342"/>
            <a:ext cx="5795685" cy="3806249"/>
          </a:xfrm>
        </p:spPr>
        <p:txBody>
          <a:bodyPr vert="horz" wrap="square" lIns="68580" tIns="45720" rIns="91440" bIns="45720" numCol="1" anchor="t" anchorCtr="0" compatLnSpc="1">
            <a:prstTxWarp prst="textNoShape">
              <a:avLst/>
            </a:prstTxWarp>
          </a:bodyPr>
          <a:lstStyle/>
          <a:p>
            <a:pPr>
              <a:defRPr/>
            </a:pPr>
            <a:r>
              <a:rPr lang="en-US" altLang="en-US" dirty="0"/>
              <a:t>SQL supports constructs that gives it almost all the power of a general-purpose programming language.</a:t>
            </a:r>
          </a:p>
          <a:p>
            <a:pPr lvl="1">
              <a:defRPr/>
            </a:pPr>
            <a:r>
              <a:rPr lang="en-US" altLang="en-US" dirty="0">
                <a:ea typeface="ＭＳ Ｐゴシック" pitchFamily="34" charset="-128"/>
              </a:rPr>
              <a:t>Warning: most database systems implement their own variant of the standard syntax below.</a:t>
            </a:r>
          </a:p>
          <a:p>
            <a:pPr>
              <a:defRPr/>
            </a:pPr>
            <a:r>
              <a:rPr lang="en-US" altLang="en-US" dirty="0"/>
              <a:t>Compound statement: </a:t>
            </a:r>
            <a:r>
              <a:rPr lang="en-US" altLang="en-US" b="1" dirty="0"/>
              <a:t>begin</a:t>
            </a:r>
            <a:r>
              <a:rPr lang="en-US" altLang="en-US" dirty="0"/>
              <a:t> … </a:t>
            </a:r>
            <a:r>
              <a:rPr lang="en-US" altLang="en-US" b="1" dirty="0"/>
              <a:t>end,</a:t>
            </a:r>
            <a:r>
              <a:rPr lang="en-US" altLang="en-US" dirty="0"/>
              <a:t> </a:t>
            </a:r>
          </a:p>
          <a:p>
            <a:pPr lvl="1">
              <a:defRPr/>
            </a:pPr>
            <a:r>
              <a:rPr lang="en-US" altLang="en-US" dirty="0">
                <a:ea typeface="ＭＳ Ｐゴシック" pitchFamily="34" charset="-128"/>
              </a:rPr>
              <a:t>May contain multiple SQL statements between </a:t>
            </a:r>
            <a:r>
              <a:rPr lang="en-US" altLang="en-US" b="1" dirty="0">
                <a:ea typeface="ＭＳ Ｐゴシック" pitchFamily="34" charset="-128"/>
              </a:rPr>
              <a:t>begin</a:t>
            </a:r>
            <a:r>
              <a:rPr lang="en-US" altLang="en-US" dirty="0">
                <a:ea typeface="ＭＳ Ｐゴシック" pitchFamily="34" charset="-128"/>
              </a:rPr>
              <a:t> and </a:t>
            </a:r>
            <a:r>
              <a:rPr lang="en-US" altLang="en-US" b="1" dirty="0">
                <a:ea typeface="ＭＳ Ｐゴシック" pitchFamily="34" charset="-128"/>
              </a:rPr>
              <a:t>end</a:t>
            </a:r>
            <a:r>
              <a:rPr lang="en-US" altLang="en-US" dirty="0">
                <a:ea typeface="ＭＳ Ｐゴシック" pitchFamily="34" charset="-128"/>
              </a:rPr>
              <a:t>.</a:t>
            </a:r>
          </a:p>
          <a:p>
            <a:pPr lvl="1">
              <a:defRPr/>
            </a:pPr>
            <a:r>
              <a:rPr lang="en-US" altLang="en-US" dirty="0">
                <a:ea typeface="ＭＳ Ｐゴシック" pitchFamily="34" charset="-128"/>
              </a:rPr>
              <a:t>Local variables can be declared within a compound statements</a:t>
            </a:r>
          </a:p>
          <a:p>
            <a:pPr>
              <a:defRPr/>
            </a:pPr>
            <a:r>
              <a:rPr lang="en-US" altLang="en-US" dirty="0"/>
              <a:t>While and repeat statements:</a:t>
            </a:r>
          </a:p>
          <a:p>
            <a:pPr lvl="1">
              <a:defRPr/>
            </a:pPr>
            <a:r>
              <a:rPr lang="en-US" altLang="en-US" dirty="0">
                <a:ea typeface="ＭＳ Ｐゴシック" pitchFamily="34" charset="-128"/>
              </a:rPr>
              <a:t>  </a:t>
            </a:r>
            <a:r>
              <a:rPr lang="en-US" altLang="en-US" b="1" dirty="0">
                <a:ea typeface="ＭＳ Ｐゴシック" pitchFamily="34" charset="-128"/>
              </a:rPr>
              <a:t>while</a:t>
            </a:r>
            <a:r>
              <a:rPr lang="en-US" altLang="en-US" dirty="0">
                <a:ea typeface="ＭＳ Ｐゴシック" pitchFamily="34" charset="-128"/>
              </a:rPr>
              <a:t> </a:t>
            </a:r>
            <a:r>
              <a:rPr lang="en-US" altLang="en-US" dirty="0" err="1">
                <a:ea typeface="ＭＳ Ｐゴシック" pitchFamily="34" charset="-128"/>
              </a:rPr>
              <a:t>boolean</a:t>
            </a:r>
            <a:r>
              <a:rPr lang="en-US" altLang="en-US" dirty="0">
                <a:ea typeface="ＭＳ Ｐゴシック" pitchFamily="34" charset="-128"/>
              </a:rPr>
              <a:t> expression  </a:t>
            </a:r>
            <a:r>
              <a:rPr lang="en-US" altLang="en-US" b="1" dirty="0">
                <a:ea typeface="ＭＳ Ｐゴシック" pitchFamily="34" charset="-128"/>
              </a:rPr>
              <a:t>do</a:t>
            </a:r>
          </a:p>
          <a:p>
            <a:pPr lvl="2">
              <a:lnSpc>
                <a:spcPct val="70000"/>
              </a:lnSpc>
              <a:buFont typeface="Webdings" panose="05030102010509060703" pitchFamily="18"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while</a:t>
            </a:r>
          </a:p>
          <a:p>
            <a:pPr lvl="1">
              <a:lnSpc>
                <a:spcPct val="70000"/>
              </a:lnSpc>
              <a:buFont typeface="Monotype Sorts" charset="2"/>
              <a:buNone/>
              <a:defRPr/>
            </a:pPr>
            <a:r>
              <a:rPr lang="en-US" altLang="en-US" sz="600" dirty="0">
                <a:ea typeface="ＭＳ Ｐゴシック" pitchFamily="34" charset="-128"/>
              </a:rPr>
              <a:t> </a:t>
            </a:r>
          </a:p>
          <a:p>
            <a:pPr lvl="1">
              <a:defRPr/>
            </a:pPr>
            <a:r>
              <a:rPr lang="en-US" altLang="en-US" dirty="0">
                <a:ea typeface="ＭＳ Ｐゴシック" pitchFamily="34" charset="-128"/>
              </a:rPr>
              <a:t> </a:t>
            </a:r>
            <a:r>
              <a:rPr lang="en-US" altLang="en-US" b="1" dirty="0">
                <a:ea typeface="ＭＳ Ｐゴシック" pitchFamily="34" charset="-128"/>
              </a:rPr>
              <a:t>repeat</a:t>
            </a:r>
          </a:p>
          <a:p>
            <a:pPr lvl="2">
              <a:lnSpc>
                <a:spcPct val="70000"/>
              </a:lnSpc>
              <a:buFont typeface="Monotype Sorts"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until </a:t>
            </a:r>
            <a:r>
              <a:rPr lang="en-US" altLang="en-US" dirty="0" err="1">
                <a:ea typeface="ＭＳ Ｐゴシック" pitchFamily="34" charset="-128"/>
              </a:rPr>
              <a:t>boolean</a:t>
            </a:r>
            <a:r>
              <a:rPr lang="en-US" altLang="en-US" dirty="0">
                <a:ea typeface="ＭＳ Ｐゴシック" pitchFamily="34" charset="-128"/>
              </a:rPr>
              <a:t> expression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repeat</a:t>
            </a:r>
          </a:p>
          <a:p>
            <a:pPr indent="-274320"/>
            <a:endParaRPr lang="en-US" altLang="en-US" dirty="0"/>
          </a:p>
        </p:txBody>
      </p:sp>
    </p:spTree>
    <p:extLst>
      <p:ext uri="{BB962C8B-B14F-4D97-AF65-F5344CB8AC3E}">
        <p14:creationId xmlns:p14="http://schemas.microsoft.com/office/powerpoint/2010/main" val="1222918717"/>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FD5D4-8E82-4C86-9FE2-F7BE4BC3DF87}"/>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A88073F-C270-8C72-021F-AB5D2358C3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03FF11D0-61AC-F545-EB5D-E24C97895D9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CD8F2B7D-0C99-07D9-D9D9-88E95B82AB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8379D2A6-C7C0-0717-E069-1983DF13D70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Some Observations</a:t>
            </a:r>
            <a:endParaRPr lang="en-US" altLang="en-US" sz="1600" i="1" dirty="0">
              <a:solidFill>
                <a:schemeClr val="bg1"/>
              </a:solidFill>
            </a:endParaRPr>
          </a:p>
        </p:txBody>
      </p:sp>
      <p:sp>
        <p:nvSpPr>
          <p:cNvPr id="8" name="TextBox 9">
            <a:extLst>
              <a:ext uri="{FF2B5EF4-FFF2-40B4-BE49-F238E27FC236}">
                <a16:creationId xmlns:a16="http://schemas.microsoft.com/office/drawing/2014/main" id="{D966F689-35DE-2308-60C5-69F7ED5E357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6: ER, Relational, SQL (V) 		© Donald F. Ferguson, 2024</a:t>
            </a:r>
            <a:endParaRPr lang="en-US" altLang="en-US" sz="800" i="1" dirty="0">
              <a:solidFill>
                <a:schemeClr val="bg1"/>
              </a:solidFill>
            </a:endParaRPr>
          </a:p>
        </p:txBody>
      </p:sp>
    </p:spTree>
    <p:extLst>
      <p:ext uri="{BB962C8B-B14F-4D97-AF65-F5344CB8AC3E}">
        <p14:creationId xmlns:p14="http://schemas.microsoft.com/office/powerpoint/2010/main" val="7426489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a:defRPr/>
            </a:pPr>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(Cont.)</a:t>
            </a:r>
          </a:p>
        </p:txBody>
      </p:sp>
      <p:sp>
        <p:nvSpPr>
          <p:cNvPr id="40963" name="Rectangle 3"/>
          <p:cNvSpPr>
            <a:spLocks noGrp="1" noChangeArrowheads="1"/>
          </p:cNvSpPr>
          <p:nvPr>
            <p:ph type="body" idx="1"/>
          </p:nvPr>
        </p:nvSpPr>
        <p:spPr>
          <a:xfrm>
            <a:off x="1719263" y="851298"/>
            <a:ext cx="5800725" cy="3677840"/>
          </a:xfrm>
        </p:spPr>
        <p:txBody>
          <a:bodyPr/>
          <a:lstStyle/>
          <a:p>
            <a:pPr>
              <a:lnSpc>
                <a:spcPct val="80000"/>
              </a:lnSpc>
            </a:pPr>
            <a:r>
              <a:rPr lang="en-US" altLang="en-US" b="1" dirty="0">
                <a:latin typeface="Tahoma" panose="020B0604030504040204" pitchFamily="34" charset="0"/>
              </a:rPr>
              <a:t>For</a:t>
            </a:r>
            <a:r>
              <a:rPr lang="en-US" altLang="en-US" dirty="0">
                <a:latin typeface="Tahoma" panose="020B0604030504040204" pitchFamily="34" charset="0"/>
              </a:rPr>
              <a:t> loop</a:t>
            </a:r>
          </a:p>
          <a:p>
            <a:pPr lvl="1">
              <a:lnSpc>
                <a:spcPct val="80000"/>
              </a:lnSpc>
            </a:pPr>
            <a:r>
              <a:rPr lang="en-US" altLang="en-US" dirty="0">
                <a:latin typeface="Tahoma" panose="020B0604030504040204" pitchFamily="34" charset="0"/>
                <a:ea typeface="ＭＳ Ｐゴシック" panose="020B0600070205080204" pitchFamily="34" charset="-128"/>
              </a:rPr>
              <a:t>Permits iteration over all results of a query</a:t>
            </a:r>
          </a:p>
          <a:p>
            <a:r>
              <a:rPr lang="en-US" altLang="en-US" dirty="0">
                <a:latin typeface="Tahoma" panose="020B0604030504040204" pitchFamily="34" charset="0"/>
              </a:rPr>
              <a:t>Example:   Find the budget of all departments</a:t>
            </a:r>
            <a:br>
              <a:rPr lang="en-US" altLang="en-US" dirty="0">
                <a:latin typeface="Tahoma" panose="020B0604030504040204" pitchFamily="34" charset="0"/>
              </a:rPr>
            </a:br>
            <a:br>
              <a:rPr lang="en-US" altLang="en-US" dirty="0">
                <a:latin typeface="Tahoma" panose="020B0604030504040204" pitchFamily="34" charset="0"/>
              </a:rPr>
            </a:br>
            <a:r>
              <a:rPr lang="en-US" altLang="en-US" dirty="0">
                <a:latin typeface="Tahoma" panose="020B0604030504040204" pitchFamily="34" charset="0"/>
              </a:rPr>
              <a:t>  </a:t>
            </a:r>
            <a:r>
              <a:rPr lang="en-US" altLang="en-US" b="1" dirty="0"/>
              <a:t>declare </a:t>
            </a:r>
            <a:r>
              <a:rPr lang="en-US" altLang="en-US" i="1" dirty="0"/>
              <a:t>n  </a:t>
            </a:r>
            <a:r>
              <a:rPr lang="en-US" altLang="en-US" b="1" dirty="0"/>
              <a:t>integer default </a:t>
            </a:r>
            <a:r>
              <a:rPr lang="en-US" altLang="en-US" dirty="0"/>
              <a:t>0;</a:t>
            </a:r>
            <a:br>
              <a:rPr lang="en-US" altLang="en-US" dirty="0"/>
            </a:br>
            <a:r>
              <a:rPr lang="en-US" altLang="en-US" dirty="0"/>
              <a:t>  </a:t>
            </a:r>
            <a:r>
              <a:rPr lang="en-US" altLang="en-US" b="1" dirty="0"/>
              <a:t>for </a:t>
            </a:r>
            <a:r>
              <a:rPr lang="en-US" altLang="en-US" i="1" dirty="0"/>
              <a:t>r  </a:t>
            </a:r>
            <a:r>
              <a:rPr lang="en-US" altLang="en-US" b="1" dirty="0"/>
              <a:t>as</a:t>
            </a:r>
            <a:br>
              <a:rPr lang="en-US" altLang="en-US" b="1" dirty="0"/>
            </a:br>
            <a:r>
              <a:rPr lang="en-US" altLang="en-US" b="1" dirty="0"/>
              <a:t>         select </a:t>
            </a:r>
            <a:r>
              <a:rPr lang="en-US" altLang="en-US" i="1" dirty="0"/>
              <a:t>budget </a:t>
            </a:r>
            <a:r>
              <a:rPr lang="en-US" altLang="en-US" b="1" dirty="0"/>
              <a:t>from </a:t>
            </a:r>
            <a:r>
              <a:rPr lang="en-US" altLang="en-US" i="1" dirty="0"/>
              <a:t>department                                                     	</a:t>
            </a:r>
            <a:r>
              <a:rPr lang="en-US" altLang="en-US" b="1" dirty="0"/>
              <a:t>where </a:t>
            </a:r>
            <a:r>
              <a:rPr lang="en-US" altLang="en-US" i="1" dirty="0" err="1"/>
              <a:t>dept_name</a:t>
            </a:r>
            <a:r>
              <a:rPr lang="en-US" altLang="en-US" i="1" dirty="0"/>
              <a:t> = 'Music' </a:t>
            </a:r>
            <a:br>
              <a:rPr lang="en-US" altLang="en-US" dirty="0"/>
            </a:br>
            <a:r>
              <a:rPr lang="en-US" altLang="en-US" dirty="0"/>
              <a:t>   </a:t>
            </a:r>
            <a:r>
              <a:rPr lang="en-US" altLang="en-US" b="1" dirty="0"/>
              <a:t>do</a:t>
            </a:r>
            <a:br>
              <a:rPr lang="en-US" altLang="en-US" b="1" dirty="0"/>
            </a:br>
            <a:r>
              <a:rPr lang="en-US" altLang="en-US" b="1" dirty="0"/>
              <a:t>	       set </a:t>
            </a:r>
            <a:r>
              <a:rPr lang="en-US" altLang="en-US" i="1" dirty="0"/>
              <a:t>n </a:t>
            </a:r>
            <a:r>
              <a:rPr lang="en-US" altLang="en-US" dirty="0"/>
              <a:t>= </a:t>
            </a:r>
            <a:r>
              <a:rPr lang="en-US" altLang="en-US" i="1" dirty="0"/>
              <a:t>n </a:t>
            </a:r>
            <a:r>
              <a:rPr lang="en-US" altLang="en-US" dirty="0"/>
              <a:t>+ </a:t>
            </a:r>
            <a:r>
              <a:rPr lang="en-US" altLang="en-US" dirty="0" err="1"/>
              <a:t>r.</a:t>
            </a:r>
            <a:r>
              <a:rPr lang="en-US" altLang="en-US" i="1" dirty="0" err="1"/>
              <a:t>budget</a:t>
            </a:r>
            <a:br>
              <a:rPr lang="en-US" altLang="en-US" i="1" dirty="0"/>
            </a:br>
            <a:r>
              <a:rPr lang="en-US" altLang="en-US" i="1" dirty="0"/>
              <a:t>   </a:t>
            </a:r>
            <a:r>
              <a:rPr lang="en-US" altLang="en-US" b="1" dirty="0"/>
              <a:t>end for</a:t>
            </a:r>
            <a:endParaRPr lang="en-US" altLang="en-US" dirty="0"/>
          </a:p>
          <a:p>
            <a:endParaRPr lang="en-US" altLang="en-US" dirty="0"/>
          </a:p>
        </p:txBody>
      </p:sp>
      <p:sp>
        <p:nvSpPr>
          <p:cNvPr id="4" name="TextBox 3">
            <a:extLst>
              <a:ext uri="{FF2B5EF4-FFF2-40B4-BE49-F238E27FC236}">
                <a16:creationId xmlns:a16="http://schemas.microsoft.com/office/drawing/2014/main" id="{7E8A2FDD-7143-1644-A245-AF59A03C4DF4}"/>
              </a:ext>
            </a:extLst>
          </p:cNvPr>
          <p:cNvSpPr txBox="1"/>
          <p:nvPr/>
        </p:nvSpPr>
        <p:spPr>
          <a:xfrm>
            <a:off x="298867" y="3396285"/>
            <a:ext cx="4506875"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various other looping constructs.</a:t>
            </a:r>
          </a:p>
        </p:txBody>
      </p:sp>
    </p:spTree>
    <p:extLst>
      <p:ext uri="{BB962C8B-B14F-4D97-AF65-F5344CB8AC3E}">
        <p14:creationId xmlns:p14="http://schemas.microsoft.com/office/powerpoint/2010/main" val="32124631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 if-then-else</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6089714" cy="3677840"/>
          </a:xfrm>
        </p:spPr>
        <p:txBody>
          <a:bodyPr vert="horz" wrap="square" lIns="68580" tIns="45720" rIns="91440" bIns="45720" numCol="1" anchor="t" anchorCtr="0" compatLnSpc="1">
            <a:prstTxWarp prst="textNoShape">
              <a:avLst/>
            </a:prstTxWarp>
          </a:bodyPr>
          <a:lstStyle/>
          <a:p>
            <a:r>
              <a:rPr lang="en-US" altLang="en-US" dirty="0"/>
              <a:t>Conditional statements  (</a:t>
            </a:r>
            <a:r>
              <a:rPr lang="en-US" altLang="en-US" b="1" dirty="0"/>
              <a:t>if-then-else</a:t>
            </a:r>
            <a:r>
              <a:rPr lang="en-US" altLang="en-US" dirty="0"/>
              <a:t>)</a:t>
            </a:r>
          </a:p>
          <a:p>
            <a:pPr>
              <a:buFont typeface="Monotype Sorts" charset="2"/>
              <a:buNone/>
            </a:pPr>
            <a:r>
              <a:rPr lang="en-US" altLang="en-US" dirty="0"/>
              <a:t>              </a:t>
            </a:r>
            <a:r>
              <a:rPr lang="en-US" altLang="en-US" b="1" dirty="0"/>
              <a:t>if</a:t>
            </a:r>
            <a:r>
              <a:rPr lang="en-US" altLang="en-US" dirty="0"/>
              <a:t> </a:t>
            </a:r>
            <a:r>
              <a:rPr lang="en-US" altLang="en-US" i="1" dirty="0" err="1"/>
              <a:t>boolean</a:t>
            </a:r>
            <a:r>
              <a:rPr lang="en-US" altLang="en-US" i="1" dirty="0"/>
              <a:t>  expression </a:t>
            </a:r>
            <a:br>
              <a:rPr lang="en-US" altLang="en-US" b="1" dirty="0"/>
            </a:br>
            <a:r>
              <a:rPr lang="en-US" altLang="en-US" b="1" dirty="0"/>
              <a:t>	    then </a:t>
            </a:r>
            <a:r>
              <a:rPr lang="en-US" altLang="en-US" i="1" dirty="0"/>
              <a:t>statement or compound statement </a:t>
            </a:r>
            <a:br>
              <a:rPr lang="en-US" altLang="en-US" i="1" dirty="0"/>
            </a:br>
            <a:r>
              <a:rPr lang="en-US" altLang="en-US" i="1" dirty="0"/>
              <a:t>	</a:t>
            </a:r>
            <a:r>
              <a:rPr lang="en-US" altLang="en-US" b="1" dirty="0" err="1"/>
              <a:t>elseif</a:t>
            </a:r>
            <a:r>
              <a:rPr lang="en-US" altLang="en-US" b="1" dirty="0"/>
              <a:t> </a:t>
            </a:r>
            <a:r>
              <a:rPr lang="en-US" altLang="en-US" i="1" dirty="0" err="1"/>
              <a:t>boolean</a:t>
            </a:r>
            <a:r>
              <a:rPr lang="en-US" altLang="en-US" i="1" dirty="0"/>
              <a:t>  expression </a:t>
            </a:r>
            <a:br>
              <a:rPr lang="en-US" altLang="en-US" b="1" dirty="0"/>
            </a:br>
            <a:r>
              <a:rPr lang="en-US" altLang="en-US" b="1" dirty="0"/>
              <a:t>	</a:t>
            </a:r>
            <a:r>
              <a:rPr lang="en-US" altLang="en-US" dirty="0"/>
              <a:t>    </a:t>
            </a:r>
            <a:r>
              <a:rPr lang="en-US" altLang="en-US" b="1" dirty="0"/>
              <a:t>then </a:t>
            </a:r>
            <a:r>
              <a:rPr lang="en-US" altLang="en-US" i="1" dirty="0"/>
              <a:t>statement or compound statement </a:t>
            </a:r>
            <a:br>
              <a:rPr lang="en-US" altLang="en-US" dirty="0"/>
            </a:br>
            <a:r>
              <a:rPr lang="en-US" altLang="en-US" dirty="0"/>
              <a:t>         </a:t>
            </a:r>
            <a:r>
              <a:rPr lang="en-US" altLang="en-US" b="1" dirty="0"/>
              <a:t>else</a:t>
            </a:r>
            <a:r>
              <a:rPr lang="en-US" altLang="en-US" dirty="0"/>
              <a:t> </a:t>
            </a:r>
            <a:r>
              <a:rPr lang="en-US" altLang="en-US" i="1" dirty="0"/>
              <a:t>statement or compound statement </a:t>
            </a:r>
            <a:br>
              <a:rPr lang="en-US" altLang="en-US" dirty="0"/>
            </a:br>
            <a:r>
              <a:rPr lang="en-US" altLang="en-US" dirty="0"/>
              <a:t>	</a:t>
            </a:r>
            <a:r>
              <a:rPr lang="en-US" altLang="en-US" b="1" dirty="0"/>
              <a:t>end</a:t>
            </a:r>
            <a:r>
              <a:rPr lang="en-US" altLang="en-US" dirty="0"/>
              <a:t> </a:t>
            </a:r>
            <a:r>
              <a:rPr lang="en-US" altLang="en-US" b="1" dirty="0"/>
              <a:t>if</a:t>
            </a:r>
          </a:p>
          <a:p>
            <a:pPr indent="-274320"/>
            <a:endParaRPr lang="en-US" altLang="en-US" dirty="0"/>
          </a:p>
        </p:txBody>
      </p:sp>
      <p:sp>
        <p:nvSpPr>
          <p:cNvPr id="2" name="TextBox 1">
            <a:extLst>
              <a:ext uri="{FF2B5EF4-FFF2-40B4-BE49-F238E27FC236}">
                <a16:creationId xmlns:a16="http://schemas.microsoft.com/office/drawing/2014/main" id="{1CD71413-7296-0145-BB60-30A40B777B41}"/>
              </a:ext>
            </a:extLst>
          </p:cNvPr>
          <p:cNvSpPr txBox="1"/>
          <p:nvPr/>
        </p:nvSpPr>
        <p:spPr>
          <a:xfrm>
            <a:off x="685800" y="3562350"/>
            <a:ext cx="8221994" cy="1015663"/>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not spend a lot of time writing functions, procedures, or triggers.</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language and development environment are not easy to use.</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55787675"/>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a:t>
            </a:r>
          </a:p>
        </p:txBody>
      </p:sp>
      <p:sp>
        <p:nvSpPr>
          <p:cNvPr id="2" name="TextBox 9">
            <a:extLst>
              <a:ext uri="{FF2B5EF4-FFF2-40B4-BE49-F238E27FC236}">
                <a16:creationId xmlns:a16="http://schemas.microsoft.com/office/drawing/2014/main" id="{21EDF8D8-07C4-F157-51D5-D955447B648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52</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6: ER, Relational, SQL (V)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2956615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Declaring SQL Functions</a:t>
            </a:r>
          </a:p>
        </p:txBody>
      </p:sp>
      <p:sp>
        <p:nvSpPr>
          <p:cNvPr id="35843" name="Rectangle 3"/>
          <p:cNvSpPr>
            <a:spLocks noGrp="1" noChangeArrowheads="1"/>
          </p:cNvSpPr>
          <p:nvPr>
            <p:ph type="body" idx="1"/>
          </p:nvPr>
        </p:nvSpPr>
        <p:spPr>
          <a:xfrm>
            <a:off x="1719263" y="804863"/>
            <a:ext cx="5831681" cy="3677841"/>
          </a:xfrm>
        </p:spPr>
        <p:txBody>
          <a:bodyPr/>
          <a:lstStyle/>
          <a:p>
            <a:pPr>
              <a:tabLst>
                <a:tab pos="602456" algn="l"/>
                <a:tab pos="1027510" algn="l"/>
                <a:tab pos="1584722" algn="l"/>
              </a:tabLst>
            </a:pPr>
            <a:r>
              <a:rPr lang="en-US" altLang="en-US" dirty="0"/>
              <a:t>Define a function that, given the name of a department, returns the count of the number of instructors in that department.</a:t>
            </a:r>
          </a:p>
          <a:p>
            <a:pPr>
              <a:buNone/>
              <a:tabLst>
                <a:tab pos="602456" algn="l"/>
                <a:tab pos="1027510" algn="l"/>
                <a:tab pos="1584722" algn="l"/>
              </a:tabLst>
            </a:pPr>
            <a:r>
              <a:rPr lang="en-US" altLang="en-US" sz="1200" b="1" dirty="0"/>
              <a:t>             </a:t>
            </a:r>
            <a:r>
              <a:rPr lang="en-US" altLang="en-US" b="1" dirty="0"/>
              <a:t>create function </a:t>
            </a:r>
            <a:r>
              <a:rPr lang="en-US" altLang="en-US" i="1" dirty="0" err="1"/>
              <a:t>dept_count</a:t>
            </a:r>
            <a:r>
              <a:rPr lang="en-US" altLang="en-US" i="1" dirty="0"/>
              <a:t> </a:t>
            </a:r>
            <a:r>
              <a:rPr lang="en-US" altLang="en-US" dirty="0"/>
              <a:t>(</a:t>
            </a:r>
            <a:r>
              <a:rPr lang="en-US" altLang="en-US" i="1" dirty="0" err="1"/>
              <a:t>dept_name</a:t>
            </a:r>
            <a:r>
              <a:rPr lang="en-US" altLang="en-US" i="1" dirty="0"/>
              <a:t> </a:t>
            </a:r>
            <a:r>
              <a:rPr lang="en-US" altLang="en-US" b="1" dirty="0"/>
              <a:t>varchar</a:t>
            </a:r>
            <a:r>
              <a:rPr lang="en-US" altLang="en-US" dirty="0"/>
              <a:t>(20))</a:t>
            </a:r>
            <a:br>
              <a:rPr lang="en-US" altLang="en-US" b="1" dirty="0"/>
            </a:br>
            <a:r>
              <a:rPr lang="en-US" altLang="en-US" sz="1200" b="1" dirty="0"/>
              <a:t>                </a:t>
            </a:r>
            <a:r>
              <a:rPr lang="en-US" altLang="en-US" b="1" dirty="0"/>
              <a:t>returns integer</a:t>
            </a:r>
            <a:br>
              <a:rPr lang="en-US" altLang="en-US" b="1" dirty="0"/>
            </a:br>
            <a:r>
              <a:rPr lang="en-US" altLang="en-US" b="1" dirty="0"/>
              <a:t>               begin</a:t>
            </a:r>
            <a:br>
              <a:rPr lang="en-US" altLang="en-US" b="1" dirty="0"/>
            </a:br>
            <a:r>
              <a:rPr lang="en-US" altLang="en-US" b="1" dirty="0"/>
              <a:t>               declare </a:t>
            </a:r>
            <a:r>
              <a:rPr lang="en-US" altLang="en-US" i="1" dirty="0" err="1"/>
              <a:t>d_count</a:t>
            </a:r>
            <a:r>
              <a:rPr lang="en-US" altLang="en-US" i="1" dirty="0"/>
              <a:t>  </a:t>
            </a:r>
            <a:r>
              <a:rPr lang="en-US" altLang="en-US" b="1" dirty="0"/>
              <a:t>integer;</a:t>
            </a:r>
            <a:br>
              <a:rPr lang="en-US" altLang="en-US" b="1" dirty="0"/>
            </a:br>
            <a:r>
              <a:rPr lang="en-US" altLang="en-US" b="1" dirty="0"/>
              <a:t>                      select count </a:t>
            </a:r>
            <a:r>
              <a:rPr lang="en-US" altLang="en-US" dirty="0"/>
              <a:t>(</a:t>
            </a:r>
            <a:r>
              <a:rPr lang="en-US" altLang="en-US" i="1" dirty="0"/>
              <a:t>* </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dept_name</a:t>
            </a:r>
            <a:br>
              <a:rPr lang="en-US" altLang="en-US" i="1" dirty="0"/>
            </a:br>
            <a:r>
              <a:rPr lang="en-US" altLang="en-US" i="1" dirty="0"/>
              <a:t>               </a:t>
            </a:r>
            <a:r>
              <a:rPr lang="en-US" altLang="en-US" b="1" dirty="0"/>
              <a:t>return </a:t>
            </a:r>
            <a:r>
              <a:rPr lang="en-US" altLang="en-US" i="1" dirty="0" err="1"/>
              <a:t>d_count</a:t>
            </a:r>
            <a:r>
              <a:rPr lang="en-US" altLang="en-US" i="1" dirty="0"/>
              <a:t>;</a:t>
            </a:r>
            <a:br>
              <a:rPr lang="en-US" altLang="en-US" i="1" dirty="0"/>
            </a:br>
            <a:r>
              <a:rPr lang="en-US" altLang="en-US" i="1" dirty="0"/>
              <a:t>       </a:t>
            </a:r>
            <a:r>
              <a:rPr lang="en-US" altLang="en-US" b="1" dirty="0"/>
              <a:t>end</a:t>
            </a:r>
          </a:p>
          <a:p>
            <a:pPr>
              <a:tabLst>
                <a:tab pos="602456" algn="l"/>
                <a:tab pos="1027510" algn="l"/>
                <a:tab pos="1584722" algn="l"/>
              </a:tabLst>
            </a:pPr>
            <a:r>
              <a:rPr lang="en-US" altLang="en-US" dirty="0"/>
              <a:t>The function </a:t>
            </a:r>
            <a:r>
              <a:rPr lang="en-US" altLang="en-US" i="1" dirty="0" err="1"/>
              <a:t>dept_</a:t>
            </a:r>
            <a:r>
              <a:rPr lang="en-US" altLang="en-US" dirty="0" err="1"/>
              <a:t>count</a:t>
            </a:r>
            <a:r>
              <a:rPr lang="en-US" altLang="en-US" dirty="0"/>
              <a:t> can be used to find the department names and budget of all departments with more that 12 instructors.</a:t>
            </a:r>
          </a:p>
          <a:p>
            <a:pPr>
              <a:buNone/>
              <a:tabLst>
                <a:tab pos="602456" algn="l"/>
                <a:tab pos="1027510" algn="l"/>
                <a:tab pos="1584722" algn="l"/>
              </a:tabLst>
            </a:pPr>
            <a:r>
              <a:rPr lang="en-US" altLang="en-US" dirty="0"/>
              <a:t>		</a:t>
            </a:r>
            <a:r>
              <a:rPr lang="en-US" altLang="en-US" b="1" dirty="0"/>
              <a:t>select </a:t>
            </a:r>
            <a:r>
              <a:rPr lang="en-US" altLang="en-US" i="1" dirty="0" err="1"/>
              <a:t>dept_name</a:t>
            </a:r>
            <a:r>
              <a:rPr lang="en-US" altLang="en-US" i="1" dirty="0"/>
              <a:t>, budget</a:t>
            </a:r>
            <a:br>
              <a:rPr lang="en-US" altLang="en-US" i="1" dirty="0"/>
            </a:br>
            <a:r>
              <a:rPr lang="en-US" altLang="en-US" i="1" dirty="0"/>
              <a:t>	</a:t>
            </a:r>
            <a:r>
              <a:rPr lang="en-US" altLang="en-US" b="1" dirty="0"/>
              <a:t>from</a:t>
            </a:r>
            <a:r>
              <a:rPr lang="en-US" altLang="en-US" i="1" dirty="0"/>
              <a:t> department</a:t>
            </a:r>
            <a:br>
              <a:rPr lang="en-US" altLang="en-US" i="1" dirty="0"/>
            </a:br>
            <a:r>
              <a:rPr lang="en-US" altLang="en-US" i="1" dirty="0"/>
              <a:t>	</a:t>
            </a:r>
            <a:r>
              <a:rPr lang="en-US" altLang="en-US" b="1" dirty="0"/>
              <a:t>where </a:t>
            </a:r>
            <a:r>
              <a:rPr lang="en-US" altLang="en-US" i="1" dirty="0" err="1"/>
              <a:t>dept_</a:t>
            </a:r>
            <a:r>
              <a:rPr lang="en-US" altLang="en-US" dirty="0" err="1"/>
              <a:t>count</a:t>
            </a:r>
            <a:r>
              <a:rPr lang="en-US" altLang="en-US" dirty="0"/>
              <a:t> (</a:t>
            </a:r>
            <a:r>
              <a:rPr lang="en-US" altLang="en-US" i="1" dirty="0" err="1"/>
              <a:t>dept_name</a:t>
            </a:r>
            <a:r>
              <a:rPr lang="en-US" altLang="en-US" i="1" dirty="0"/>
              <a:t> </a:t>
            </a:r>
            <a:r>
              <a:rPr lang="en-US" altLang="en-US" dirty="0"/>
              <a:t>) &gt; 12</a:t>
            </a:r>
            <a:endParaRPr lang="en-US" altLang="en-US" i="1" dirty="0"/>
          </a:p>
        </p:txBody>
      </p:sp>
    </p:spTree>
    <p:extLst>
      <p:ext uri="{BB962C8B-B14F-4D97-AF65-F5344CB8AC3E}">
        <p14:creationId xmlns:p14="http://schemas.microsoft.com/office/powerpoint/2010/main" val="4509919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Table Functions</a:t>
            </a:r>
          </a:p>
        </p:txBody>
      </p:sp>
      <p:sp>
        <p:nvSpPr>
          <p:cNvPr id="38915" name="Rectangle 3"/>
          <p:cNvSpPr>
            <a:spLocks noGrp="1" noChangeArrowheads="1"/>
          </p:cNvSpPr>
          <p:nvPr>
            <p:ph type="body" idx="1"/>
          </p:nvPr>
        </p:nvSpPr>
        <p:spPr>
          <a:xfrm>
            <a:off x="1719263" y="847725"/>
            <a:ext cx="6272213" cy="4131469"/>
          </a:xfrm>
        </p:spPr>
        <p:txBody>
          <a:bodyPr/>
          <a:lstStyle/>
          <a:p>
            <a:pPr>
              <a:defRPr/>
            </a:pPr>
            <a:r>
              <a:rPr lang="en-US" altLang="en-US" dirty="0"/>
              <a:t>The SQL standard supports functions that can return tables as results; such functions are called </a:t>
            </a:r>
            <a:r>
              <a:rPr lang="en-US" altLang="en-US" b="1" dirty="0">
                <a:solidFill>
                  <a:srgbClr val="002060"/>
                </a:solidFill>
              </a:rPr>
              <a:t>table functions</a:t>
            </a:r>
          </a:p>
          <a:p>
            <a:pPr>
              <a:defRPr/>
            </a:pPr>
            <a:r>
              <a:rPr lang="en-US" altLang="en-US" dirty="0"/>
              <a:t>Example: Return all instructors in a given department</a:t>
            </a:r>
          </a:p>
          <a:p>
            <a:pPr>
              <a:buFont typeface="Monotype Sorts" charset="2"/>
              <a:buNone/>
              <a:defRPr/>
            </a:pPr>
            <a:r>
              <a:rPr lang="en-US" altLang="en-US" dirty="0"/>
              <a:t>	</a:t>
            </a:r>
            <a:r>
              <a:rPr lang="en-US" altLang="en-US" b="1" dirty="0"/>
              <a:t>create</a:t>
            </a:r>
            <a:r>
              <a:rPr lang="en-US" altLang="en-US" dirty="0"/>
              <a:t> </a:t>
            </a:r>
            <a:r>
              <a:rPr lang="en-US" altLang="en-US" b="1" dirty="0"/>
              <a:t>function</a:t>
            </a:r>
            <a:r>
              <a:rPr lang="en-US" altLang="en-US" dirty="0"/>
              <a:t> </a:t>
            </a:r>
            <a:r>
              <a:rPr lang="en-US" altLang="en-US" i="1" dirty="0" err="1"/>
              <a:t>instructor_of</a:t>
            </a:r>
            <a:r>
              <a:rPr lang="en-US" altLang="en-US" dirty="0"/>
              <a:t> (</a:t>
            </a:r>
            <a:r>
              <a:rPr lang="en-US" altLang="en-US" i="1" dirty="0"/>
              <a:t>dept_name</a:t>
            </a:r>
            <a:r>
              <a:rPr lang="en-US" altLang="en-US" dirty="0"/>
              <a:t> </a:t>
            </a:r>
            <a:r>
              <a:rPr lang="en-US" altLang="en-US" b="1" dirty="0"/>
              <a:t>char</a:t>
            </a:r>
            <a:r>
              <a:rPr lang="en-US" altLang="en-US" dirty="0"/>
              <a:t>(20))</a:t>
            </a:r>
          </a:p>
          <a:p>
            <a:pPr>
              <a:buFont typeface="Monotype Sorts" charset="2"/>
              <a:buNone/>
              <a:defRPr/>
            </a:pPr>
            <a:r>
              <a:rPr lang="en-US" altLang="en-US" dirty="0"/>
              <a:t>		</a:t>
            </a:r>
            <a:r>
              <a:rPr lang="en-US" altLang="en-US" b="1" dirty="0"/>
              <a:t>returns</a:t>
            </a:r>
            <a:r>
              <a:rPr lang="en-US" altLang="en-US" dirty="0"/>
              <a:t> </a:t>
            </a:r>
            <a:r>
              <a:rPr lang="en-US" altLang="en-US" b="1" dirty="0"/>
              <a:t>table  </a:t>
            </a:r>
            <a:r>
              <a:rPr lang="en-US" altLang="en-US" dirty="0"/>
              <a:t>(</a:t>
            </a:r>
            <a:r>
              <a:rPr lang="en-US" altLang="en-US" b="1" dirty="0"/>
              <a:t> </a:t>
            </a:r>
            <a:r>
              <a:rPr lang="en-US" altLang="en-US" dirty="0"/>
              <a:t> </a:t>
            </a:r>
          </a:p>
          <a:p>
            <a:pPr>
              <a:buFont typeface="Monotype Sorts" charset="2"/>
              <a:buNone/>
              <a:defRPr/>
            </a:pPr>
            <a:r>
              <a:rPr lang="en-US" altLang="en-US" dirty="0"/>
              <a:t>                        </a:t>
            </a:r>
            <a:r>
              <a:rPr lang="en-US" altLang="en-US" i="1" dirty="0"/>
              <a:t>ID </a:t>
            </a:r>
            <a:r>
              <a:rPr lang="en-US" altLang="en-US" b="1" dirty="0" err="1"/>
              <a:t>varchar</a:t>
            </a:r>
            <a:r>
              <a:rPr lang="en-US" altLang="en-US" dirty="0"/>
              <a:t>(5),</a:t>
            </a:r>
            <a:br>
              <a:rPr lang="en-US" altLang="en-US" dirty="0"/>
            </a:br>
            <a:r>
              <a:rPr lang="en-US" altLang="en-US" dirty="0"/>
              <a:t>	          </a:t>
            </a:r>
            <a:r>
              <a:rPr lang="en-US" altLang="en-US" i="1" dirty="0"/>
              <a:t>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dept_name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Font typeface="Monotype Sorts" charset="2"/>
              <a:buNone/>
              <a:defRPr/>
            </a:pPr>
            <a:r>
              <a:rPr lang="en-US" altLang="en-US" dirty="0"/>
              <a:t>	         </a:t>
            </a:r>
            <a:r>
              <a:rPr lang="en-US" altLang="en-US" b="1" dirty="0"/>
              <a:t>return</a:t>
            </a:r>
            <a:r>
              <a:rPr lang="en-US" altLang="en-US" dirty="0"/>
              <a:t> </a:t>
            </a:r>
            <a:r>
              <a:rPr lang="en-US" altLang="en-US" b="1" dirty="0"/>
              <a:t>table</a:t>
            </a:r>
            <a:br>
              <a:rPr lang="en-US" altLang="en-US" dirty="0"/>
            </a:br>
            <a:r>
              <a:rPr lang="en-US" altLang="en-US" dirty="0"/>
              <a:t>	         (</a:t>
            </a:r>
            <a:r>
              <a:rPr lang="en-US" altLang="en-US" b="1" dirty="0"/>
              <a:t>select</a:t>
            </a:r>
            <a:r>
              <a:rPr lang="en-US" altLang="en-US" dirty="0"/>
              <a:t> </a:t>
            </a:r>
            <a:r>
              <a:rPr lang="en-US" altLang="en-US" i="1" dirty="0"/>
              <a:t>ID, name, dept_name, salary</a:t>
            </a:r>
            <a:br>
              <a:rPr lang="en-US" altLang="en-US" dirty="0"/>
            </a:br>
            <a:r>
              <a:rPr lang="en-US" altLang="en-US" dirty="0"/>
              <a:t>	          </a:t>
            </a:r>
            <a:r>
              <a:rPr lang="en-US" altLang="en-US" b="1" dirty="0"/>
              <a:t>from</a:t>
            </a:r>
            <a:r>
              <a:rPr lang="en-US" altLang="en-US" dirty="0"/>
              <a:t> </a:t>
            </a:r>
            <a:r>
              <a:rPr lang="en-US" altLang="en-US" i="1" dirty="0"/>
              <a:t>instructor</a:t>
            </a:r>
            <a:br>
              <a:rPr lang="en-US" altLang="en-US" i="1" dirty="0"/>
            </a:br>
            <a:r>
              <a:rPr lang="en-US" altLang="en-US" dirty="0"/>
              <a:t>	          </a:t>
            </a:r>
            <a:r>
              <a:rPr lang="en-US" altLang="en-US" b="1" dirty="0"/>
              <a:t>where</a:t>
            </a:r>
            <a:r>
              <a:rPr lang="en-US" altLang="en-US" i="1" dirty="0"/>
              <a:t> </a:t>
            </a:r>
            <a:r>
              <a:rPr lang="en-US" altLang="en-US" i="1" dirty="0" err="1"/>
              <a:t>instructor.dept_name</a:t>
            </a:r>
            <a:r>
              <a:rPr lang="en-US" altLang="en-US" i="1" dirty="0"/>
              <a:t> = </a:t>
            </a:r>
            <a:r>
              <a:rPr lang="en-US" altLang="en-US" i="1" dirty="0" err="1"/>
              <a:t>instructor_of.dept_name</a:t>
            </a:r>
            <a:r>
              <a:rPr lang="en-US" altLang="en-US" dirty="0"/>
              <a:t>)</a:t>
            </a:r>
          </a:p>
          <a:p>
            <a:pPr>
              <a:defRPr/>
            </a:pPr>
            <a:r>
              <a:rPr lang="en-US" altLang="en-US" dirty="0"/>
              <a:t>Usage</a:t>
            </a:r>
          </a:p>
          <a:p>
            <a:pPr>
              <a:buFont typeface="Monotype Sorts" charset="2"/>
              <a:buNone/>
              <a:defRPr/>
            </a:pPr>
            <a:r>
              <a:rPr lang="en-US" altLang="en-US" dirty="0"/>
              <a:t>		</a:t>
            </a:r>
            <a:r>
              <a:rPr lang="en-US" altLang="en-US" b="1" dirty="0"/>
              <a:t>select *</a:t>
            </a:r>
            <a:br>
              <a:rPr lang="en-US" altLang="en-US" b="1" dirty="0"/>
            </a:br>
            <a:r>
              <a:rPr lang="en-US" altLang="en-US" b="1" dirty="0"/>
              <a:t>	from table </a:t>
            </a:r>
            <a:r>
              <a:rPr lang="en-US" altLang="en-US" dirty="0"/>
              <a:t>(</a:t>
            </a:r>
            <a:r>
              <a:rPr lang="en-US" altLang="en-US" i="1" dirty="0" err="1"/>
              <a:t>instructor_of</a:t>
            </a:r>
            <a:r>
              <a:rPr lang="en-US" altLang="en-US" i="1" dirty="0"/>
              <a:t> </a:t>
            </a:r>
            <a:r>
              <a:rPr lang="en-US" altLang="en-US" dirty="0"/>
              <a:t>(</a:t>
            </a:r>
            <a:r>
              <a:rPr lang="en-US" altLang="ja-JP" dirty="0"/>
              <a:t>'Music'))</a:t>
            </a:r>
            <a:endParaRPr lang="en-US" altLang="en-US" dirty="0"/>
          </a:p>
        </p:txBody>
      </p:sp>
    </p:spTree>
    <p:extLst>
      <p:ext uri="{BB962C8B-B14F-4D97-AF65-F5344CB8AC3E}">
        <p14:creationId xmlns:p14="http://schemas.microsoft.com/office/powerpoint/2010/main" val="1885447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Procedures</a:t>
            </a:r>
          </a:p>
        </p:txBody>
      </p:sp>
      <p:sp>
        <p:nvSpPr>
          <p:cNvPr id="2" name="TextBox 9">
            <a:extLst>
              <a:ext uri="{FF2B5EF4-FFF2-40B4-BE49-F238E27FC236}">
                <a16:creationId xmlns:a16="http://schemas.microsoft.com/office/drawing/2014/main" id="{7A02E292-32EB-FF3F-D416-C6863C54370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55</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6: ER, Relational, SQL (V)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8394157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835634" cy="3677840"/>
          </a:xfrm>
        </p:spPr>
        <p:txBody>
          <a:bodyPr vert="horz" wrap="square" lIns="68580" tIns="45720" rIns="91440" bIns="45720" numCol="1" anchor="t" anchorCtr="0" compatLnSpc="1">
            <a:prstTxWarp prst="textNoShape">
              <a:avLst/>
            </a:prstTxWarp>
          </a:bodyPr>
          <a:lstStyle/>
          <a:p>
            <a:r>
              <a:rPr lang="en-US" altLang="en-US" dirty="0"/>
              <a:t>The </a:t>
            </a:r>
            <a:r>
              <a:rPr lang="en-US" altLang="en-US" i="1" dirty="0" err="1"/>
              <a:t>dept_count</a:t>
            </a:r>
            <a:r>
              <a:rPr lang="en-US" altLang="en-US" i="1" dirty="0"/>
              <a:t> </a:t>
            </a:r>
            <a:r>
              <a:rPr lang="en-US" altLang="en-US" dirty="0"/>
              <a:t>function could instead be written as procedure:</a:t>
            </a:r>
          </a:p>
          <a:p>
            <a:pPr>
              <a:buFont typeface="Monotype Sorts" charset="2"/>
              <a:buNone/>
            </a:pPr>
            <a:r>
              <a:rPr lang="en-US" altLang="en-US" b="1" dirty="0"/>
              <a:t>	create procedure </a:t>
            </a:r>
            <a:r>
              <a:rPr lang="en-US" altLang="en-US" i="1" dirty="0" err="1"/>
              <a:t>dept_count_proc</a:t>
            </a:r>
            <a:r>
              <a:rPr lang="en-US" altLang="en-US" i="1" dirty="0"/>
              <a:t> </a:t>
            </a:r>
            <a:r>
              <a:rPr lang="en-US" altLang="en-US" dirty="0"/>
              <a:t>(</a:t>
            </a:r>
            <a:r>
              <a:rPr lang="en-US" altLang="en-US" b="1" dirty="0"/>
              <a:t>in </a:t>
            </a:r>
            <a:r>
              <a:rPr lang="en-US" altLang="en-US" i="1" dirty="0"/>
              <a:t>dept_name </a:t>
            </a:r>
            <a:r>
              <a:rPr lang="en-US" altLang="en-US" b="1" dirty="0" err="1"/>
              <a:t>varchar</a:t>
            </a:r>
            <a:r>
              <a:rPr lang="en-US" altLang="en-US" dirty="0"/>
              <a:t>(20), </a:t>
            </a:r>
            <a:br>
              <a:rPr lang="en-US" altLang="en-US" dirty="0"/>
            </a:br>
            <a:r>
              <a:rPr lang="en-US" altLang="en-US" dirty="0"/>
              <a:t>                                                           </a:t>
            </a:r>
            <a:r>
              <a:rPr lang="en-US" altLang="en-US" b="1" dirty="0"/>
              <a:t>out </a:t>
            </a:r>
            <a:r>
              <a:rPr lang="en-US" altLang="en-US" i="1" dirty="0" err="1"/>
              <a:t>d_count</a:t>
            </a:r>
            <a:r>
              <a:rPr lang="en-US" altLang="en-US" i="1" dirty="0"/>
              <a:t> </a:t>
            </a:r>
            <a:r>
              <a:rPr lang="en-US" altLang="en-US" b="1" dirty="0"/>
              <a:t>integer)</a:t>
            </a:r>
            <a:br>
              <a:rPr lang="en-US" altLang="en-US" b="1" dirty="0"/>
            </a:br>
            <a:r>
              <a:rPr lang="en-US" altLang="en-US" b="1" dirty="0"/>
              <a:t>   begin</a:t>
            </a:r>
          </a:p>
          <a:p>
            <a:pPr>
              <a:buFont typeface="Monotype Sorts" charset="2"/>
              <a:buNone/>
            </a:pPr>
            <a:r>
              <a:rPr lang="en-US" altLang="en-US" b="1" dirty="0"/>
              <a:t>	       select count</a:t>
            </a:r>
            <a:r>
              <a:rPr lang="en-US" altLang="en-US" dirty="0"/>
              <a:t>(</a:t>
            </a:r>
            <a:r>
              <a:rPr lang="en-US" altLang="en-US" i="1" dirty="0"/>
              <a:t>*</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dept_count_proc.dept_name</a:t>
            </a:r>
            <a:endParaRPr lang="en-US" altLang="en-US" i="1" dirty="0"/>
          </a:p>
          <a:p>
            <a:pPr>
              <a:buFont typeface="Monotype Sorts" charset="2"/>
              <a:buNone/>
            </a:pPr>
            <a:r>
              <a:rPr lang="en-US" altLang="en-US" i="1" dirty="0"/>
              <a:t>        </a:t>
            </a:r>
            <a:r>
              <a:rPr lang="en-US" altLang="en-US" b="1" dirty="0"/>
              <a:t>end</a:t>
            </a:r>
            <a:endParaRPr lang="en-US" altLang="en-US" dirty="0"/>
          </a:p>
          <a:p>
            <a:r>
              <a:rPr lang="en-US" altLang="en-US" dirty="0"/>
              <a:t>The keywords </a:t>
            </a:r>
            <a:r>
              <a:rPr lang="en-US" altLang="en-US" b="1" dirty="0"/>
              <a:t>in</a:t>
            </a:r>
            <a:r>
              <a:rPr lang="en-US" altLang="en-US" dirty="0"/>
              <a:t> and  </a:t>
            </a:r>
            <a:r>
              <a:rPr lang="en-US" altLang="en-US" b="1" dirty="0"/>
              <a:t>out  </a:t>
            </a:r>
            <a:r>
              <a:rPr lang="en-US" altLang="en-US" dirty="0"/>
              <a:t>are parameters that are expected to have values assigned to them and parameters whose values are set in the procedure in order to return results.</a:t>
            </a:r>
          </a:p>
          <a:p>
            <a:r>
              <a:rPr lang="en-US" altLang="en-US" dirty="0"/>
              <a:t>Procedures can be invoked either from an SQL procedure or from embedded SQL, using the </a:t>
            </a:r>
            <a:r>
              <a:rPr lang="en-US" altLang="en-US" b="1" dirty="0"/>
              <a:t>call</a:t>
            </a:r>
            <a:r>
              <a:rPr lang="en-US" altLang="en-US" dirty="0"/>
              <a:t> statement.</a:t>
            </a:r>
          </a:p>
          <a:p>
            <a:pPr>
              <a:buFont typeface="Monotype Sorts" charset="2"/>
              <a:buNone/>
            </a:pPr>
            <a:r>
              <a:rPr lang="en-US" altLang="en-US" b="1" dirty="0"/>
              <a:t>		declare </a:t>
            </a:r>
            <a:r>
              <a:rPr lang="en-US" altLang="en-US" i="1" dirty="0" err="1"/>
              <a:t>d_count</a:t>
            </a:r>
            <a:r>
              <a:rPr lang="en-US" altLang="en-US" i="1" dirty="0"/>
              <a:t> </a:t>
            </a:r>
            <a:r>
              <a:rPr lang="en-US" altLang="en-US" b="1" dirty="0"/>
              <a:t>integer</a:t>
            </a:r>
            <a:r>
              <a:rPr lang="en-US" altLang="en-US" dirty="0"/>
              <a:t>;</a:t>
            </a:r>
            <a:br>
              <a:rPr lang="en-US" altLang="en-US" dirty="0"/>
            </a:br>
            <a:r>
              <a:rPr lang="en-US" altLang="en-US" dirty="0"/>
              <a:t>	</a:t>
            </a:r>
            <a:r>
              <a:rPr lang="en-US" altLang="en-US" b="1" dirty="0"/>
              <a:t>call </a:t>
            </a:r>
            <a:r>
              <a:rPr lang="en-US" altLang="en-US" i="1" dirty="0" err="1"/>
              <a:t>dept_count_proc</a:t>
            </a:r>
            <a:r>
              <a:rPr lang="en-US" altLang="en-US" dirty="0"/>
              <a:t>( </a:t>
            </a:r>
            <a:r>
              <a:rPr lang="en-US" altLang="ja-JP" dirty="0"/>
              <a:t>'Physics', </a:t>
            </a:r>
            <a:r>
              <a:rPr lang="en-US" altLang="ja-JP" i="1" dirty="0" err="1"/>
              <a:t>d_count</a:t>
            </a:r>
            <a:r>
              <a:rPr lang="en-US" altLang="ja-JP" dirty="0"/>
              <a:t>);</a:t>
            </a:r>
          </a:p>
          <a:p>
            <a:pPr>
              <a:buFont typeface="Monotype Sorts" charset="2"/>
              <a:buNone/>
            </a:pPr>
            <a:r>
              <a:rPr lang="en-US" altLang="en-US" dirty="0"/>
              <a:t>	</a:t>
            </a:r>
          </a:p>
          <a:p>
            <a:pPr indent="-274320"/>
            <a:endParaRPr lang="en-US" altLang="en-US" dirty="0"/>
          </a:p>
        </p:txBody>
      </p:sp>
    </p:spTree>
    <p:extLst>
      <p:ext uri="{BB962C8B-B14F-4D97-AF65-F5344CB8AC3E}">
        <p14:creationId xmlns:p14="http://schemas.microsoft.com/office/powerpoint/2010/main" val="3914342273"/>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 (Cont.)</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5729102" cy="1383539"/>
          </a:xfrm>
        </p:spPr>
        <p:txBody>
          <a:bodyPr vert="horz" wrap="square" lIns="68580" tIns="45720" rIns="91440" bIns="45720" numCol="1" anchor="t" anchorCtr="0" compatLnSpc="1">
            <a:prstTxWarp prst="textNoShape">
              <a:avLst/>
            </a:prstTxWarp>
          </a:bodyPr>
          <a:lstStyle/>
          <a:p>
            <a:r>
              <a:rPr lang="en-US" altLang="en-US" dirty="0"/>
              <a:t>Procedures and functions can be invoked also from dynamic SQL</a:t>
            </a:r>
          </a:p>
          <a:p>
            <a:r>
              <a:rPr lang="en-US" altLang="en-US" dirty="0"/>
              <a:t>SQL allows more than one procedure of the so long as the number of arguments of the procedures with the same name is different.</a:t>
            </a:r>
          </a:p>
          <a:p>
            <a:r>
              <a:rPr lang="en-US" altLang="en-US" dirty="0"/>
              <a:t>The name, along with the number of arguments, is used to identify the procedure. </a:t>
            </a:r>
          </a:p>
          <a:p>
            <a:pPr indent="-274320"/>
            <a:endParaRPr lang="en-US" altLang="en-US" dirty="0"/>
          </a:p>
        </p:txBody>
      </p:sp>
    </p:spTree>
    <p:extLst>
      <p:ext uri="{BB962C8B-B14F-4D97-AF65-F5344CB8AC3E}">
        <p14:creationId xmlns:p14="http://schemas.microsoft.com/office/powerpoint/2010/main" val="533148070"/>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Triggers</a:t>
            </a:r>
          </a:p>
        </p:txBody>
      </p:sp>
      <p:sp>
        <p:nvSpPr>
          <p:cNvPr id="2" name="TextBox 9">
            <a:extLst>
              <a:ext uri="{FF2B5EF4-FFF2-40B4-BE49-F238E27FC236}">
                <a16:creationId xmlns:a16="http://schemas.microsoft.com/office/drawing/2014/main" id="{B07C0FF2-7B46-11EF-8EC1-70FF7DB0047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58</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6: ER, Relational, SQL (V)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6827623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Triggers</a:t>
            </a:r>
          </a:p>
        </p:txBody>
      </p:sp>
      <p:sp>
        <p:nvSpPr>
          <p:cNvPr id="48131" name="Rectangle 3"/>
          <p:cNvSpPr>
            <a:spLocks noGrp="1" noChangeArrowheads="1"/>
          </p:cNvSpPr>
          <p:nvPr>
            <p:ph type="body" idx="1"/>
          </p:nvPr>
        </p:nvSpPr>
        <p:spPr>
          <a:xfrm>
            <a:off x="1719263" y="866775"/>
            <a:ext cx="5735761" cy="3625454"/>
          </a:xfrm>
        </p:spPr>
        <p:txBody>
          <a:bodyPr/>
          <a:lstStyle/>
          <a:p>
            <a:r>
              <a:rPr lang="en-US" altLang="en-US" dirty="0"/>
              <a:t>A </a:t>
            </a:r>
            <a:r>
              <a:rPr lang="en-US" altLang="en-US" b="1" dirty="0">
                <a:solidFill>
                  <a:srgbClr val="002060"/>
                </a:solidFill>
              </a:rPr>
              <a:t>trigger</a:t>
            </a:r>
            <a:r>
              <a:rPr lang="en-US" altLang="en-US" dirty="0"/>
              <a:t> is a statement that is executed automatically by the system as a side effect of a modification to the database.</a:t>
            </a:r>
          </a:p>
          <a:p>
            <a:r>
              <a:rPr lang="en-US" altLang="en-US" dirty="0"/>
              <a:t>To design a trigger mechanism, we must:</a:t>
            </a:r>
          </a:p>
          <a:p>
            <a:pPr lvl="1"/>
            <a:r>
              <a:rPr lang="en-US" altLang="en-US" dirty="0">
                <a:ea typeface="ＭＳ Ｐゴシック" panose="020B0600070205080204" pitchFamily="34" charset="-128"/>
              </a:rPr>
              <a:t>Specify the conditions under which the trigger is to be executed.</a:t>
            </a:r>
          </a:p>
          <a:p>
            <a:pPr lvl="1"/>
            <a:r>
              <a:rPr lang="en-US" altLang="en-US" dirty="0">
                <a:ea typeface="ＭＳ Ｐゴシック" panose="020B0600070205080204" pitchFamily="34" charset="-128"/>
              </a:rPr>
              <a:t>Specify the actions to be taken when the trigger executes.</a:t>
            </a:r>
          </a:p>
          <a:p>
            <a:r>
              <a:rPr lang="en-US" altLang="en-US" dirty="0"/>
              <a:t>Triggers introduced to SQL standard in SQL:1999, but supported even earlier using non-standard syntax by most databases.		</a:t>
            </a:r>
          </a:p>
          <a:p>
            <a:pPr lvl="1"/>
            <a:r>
              <a:rPr lang="en-US" altLang="en-US" dirty="0">
                <a:solidFill>
                  <a:srgbClr val="002060"/>
                </a:solidFill>
                <a:ea typeface="ＭＳ Ｐゴシック" panose="020B0600070205080204" pitchFamily="34" charset="-128"/>
              </a:rPr>
              <a:t>Syntax illustrated here may not work exactly on your database system; check the system manuals</a:t>
            </a:r>
          </a:p>
        </p:txBody>
      </p:sp>
    </p:spTree>
    <p:extLst>
      <p:ext uri="{BB962C8B-B14F-4D97-AF65-F5344CB8AC3E}">
        <p14:creationId xmlns:p14="http://schemas.microsoft.com/office/powerpoint/2010/main" val="2976380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50653"/>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spcBef>
                <a:spcPts val="0"/>
              </a:spcBef>
            </a:pPr>
            <a:r>
              <a:rPr lang="en-US" sz="3200" dirty="0">
                <a:solidFill>
                  <a:schemeClr val="bg1"/>
                </a:solidFill>
              </a:rPr>
              <a:t>Database design, Entity-Relationship Model</a:t>
            </a:r>
            <a:br>
              <a:rPr lang="en-US" sz="3200" dirty="0">
                <a:solidFill>
                  <a:schemeClr val="bg1"/>
                </a:solidFill>
              </a:rPr>
            </a:br>
            <a:r>
              <a:rPr lang="en-US" sz="3200" dirty="0">
                <a:solidFill>
                  <a:schemeClr val="bg1"/>
                </a:solidFill>
              </a:rPr>
              <a:t>Some Complex Examples</a:t>
            </a:r>
          </a:p>
          <a:p>
            <a:pPr algn="ctr"/>
            <a:endParaRPr lang="en-US" altLang="en-US" sz="3200" i="1" dirty="0">
              <a:solidFill>
                <a:schemeClr val="bg1"/>
              </a:solidFill>
            </a:endParaRPr>
          </a:p>
        </p:txBody>
      </p:sp>
      <p:sp>
        <p:nvSpPr>
          <p:cNvPr id="9" name="TextBox 9">
            <a:extLst>
              <a:ext uri="{FF2B5EF4-FFF2-40B4-BE49-F238E27FC236}">
                <a16:creationId xmlns:a16="http://schemas.microsoft.com/office/drawing/2014/main" id="{ADE92EC1-BB1F-DD49-A4F2-45F94346BCA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6: ER, Relational, SQL (V) 		© Donald F. Ferguson, 2024</a:t>
            </a:r>
            <a:endParaRPr lang="en-US" altLang="en-US" sz="800" i="1" dirty="0">
              <a:solidFill>
                <a:schemeClr val="bg1"/>
              </a:solidFill>
            </a:endParaRPr>
          </a:p>
        </p:txBody>
      </p:sp>
    </p:spTree>
    <p:extLst>
      <p:ext uri="{BB962C8B-B14F-4D97-AF65-F5344CB8AC3E}">
        <p14:creationId xmlns:p14="http://schemas.microsoft.com/office/powerpoint/2010/main" val="19931042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Triggering Events and Actions in SQL</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789026" cy="3677840"/>
          </a:xfrm>
        </p:spPr>
        <p:txBody>
          <a:bodyPr vert="horz" wrap="square" lIns="68580" tIns="45720" rIns="91440" bIns="45720" numCol="1" anchor="t" anchorCtr="0" compatLnSpc="1">
            <a:prstTxWarp prst="textNoShape">
              <a:avLst/>
            </a:prstTxWarp>
          </a:bodyPr>
          <a:lstStyle/>
          <a:p>
            <a:pPr>
              <a:lnSpc>
                <a:spcPct val="90000"/>
              </a:lnSpc>
            </a:pPr>
            <a:r>
              <a:rPr lang="en-US" altLang="en-US" dirty="0"/>
              <a:t>Triggering event can be </a:t>
            </a:r>
            <a:r>
              <a:rPr lang="en-US" altLang="en-US" b="1" dirty="0"/>
              <a:t>insert</a:t>
            </a:r>
            <a:r>
              <a:rPr lang="en-US" altLang="en-US" dirty="0"/>
              <a:t>, </a:t>
            </a:r>
            <a:r>
              <a:rPr lang="en-US" altLang="en-US" b="1" dirty="0"/>
              <a:t>delete</a:t>
            </a:r>
            <a:r>
              <a:rPr lang="en-US" altLang="en-US" dirty="0"/>
              <a:t> or </a:t>
            </a:r>
            <a:r>
              <a:rPr lang="en-US" altLang="en-US" b="1" dirty="0"/>
              <a:t>update</a:t>
            </a:r>
          </a:p>
          <a:p>
            <a:pPr>
              <a:lnSpc>
                <a:spcPct val="90000"/>
              </a:lnSpc>
            </a:pPr>
            <a:r>
              <a:rPr lang="en-US" altLang="en-US" dirty="0"/>
              <a:t>Triggers on update can be restricted to specific attributes</a:t>
            </a:r>
          </a:p>
          <a:p>
            <a:pPr lvl="1">
              <a:lnSpc>
                <a:spcPct val="90000"/>
              </a:lnSpc>
            </a:pPr>
            <a:r>
              <a:rPr lang="en-US" altLang="en-US" dirty="0">
                <a:ea typeface="ＭＳ Ｐゴシック" panose="020B0600070205080204" pitchFamily="34" charset="-128"/>
              </a:rPr>
              <a:t>For example, </a:t>
            </a:r>
            <a:r>
              <a:rPr lang="en-US" altLang="en-US" b="1" dirty="0">
                <a:ea typeface="ＭＳ Ｐゴシック" panose="020B0600070205080204" pitchFamily="34" charset="-128"/>
              </a:rPr>
              <a:t> after update of </a:t>
            </a:r>
            <a:r>
              <a:rPr lang="en-US" altLang="en-US" i="1" dirty="0">
                <a:ea typeface="ＭＳ Ｐゴシック" panose="020B0600070205080204" pitchFamily="34" charset="-128"/>
              </a:rPr>
              <a:t>takes </a:t>
            </a:r>
            <a:r>
              <a:rPr lang="en-US" altLang="en-US" b="1" dirty="0">
                <a:ea typeface="ＭＳ Ｐゴシック" panose="020B0600070205080204" pitchFamily="34" charset="-128"/>
              </a:rPr>
              <a:t>on</a:t>
            </a:r>
            <a:r>
              <a:rPr lang="en-US" altLang="en-US" i="1" dirty="0">
                <a:ea typeface="ＭＳ Ｐゴシック" panose="020B0600070205080204" pitchFamily="34" charset="-128"/>
              </a:rPr>
              <a:t> grade</a:t>
            </a:r>
          </a:p>
          <a:p>
            <a:pPr>
              <a:lnSpc>
                <a:spcPct val="90000"/>
              </a:lnSpc>
            </a:pPr>
            <a:r>
              <a:rPr lang="en-US" altLang="en-US" dirty="0"/>
              <a:t>Values of attributes before and after an update can be referenced</a:t>
            </a:r>
          </a:p>
          <a:p>
            <a:pPr lvl="1">
              <a:lnSpc>
                <a:spcPct val="90000"/>
              </a:lnSpc>
            </a:pPr>
            <a:r>
              <a:rPr lang="en-US" altLang="en-US" b="1" dirty="0">
                <a:ea typeface="ＭＳ Ｐゴシック" panose="020B0600070205080204" pitchFamily="34" charset="-128"/>
              </a:rPr>
              <a:t>referencing old row as</a:t>
            </a:r>
            <a:r>
              <a:rPr lang="en-US" altLang="en-US" dirty="0">
                <a:ea typeface="ＭＳ Ｐゴシック" panose="020B0600070205080204" pitchFamily="34" charset="-128"/>
              </a:rPr>
              <a:t>   </a:t>
            </a:r>
            <a:r>
              <a:rPr lang="en-US" altLang="en-US" b="1" dirty="0">
                <a:ea typeface="ＭＳ Ｐゴシック" panose="020B0600070205080204" pitchFamily="34" charset="-128"/>
              </a:rPr>
              <a:t>: </a:t>
            </a:r>
            <a:r>
              <a:rPr lang="en-US" altLang="en-US" dirty="0">
                <a:ea typeface="ＭＳ Ｐゴシック" panose="020B0600070205080204" pitchFamily="34" charset="-128"/>
              </a:rPr>
              <a:t> for deletes and updates</a:t>
            </a:r>
          </a:p>
          <a:p>
            <a:pPr lvl="1">
              <a:lnSpc>
                <a:spcPct val="90000"/>
              </a:lnSpc>
            </a:pPr>
            <a:r>
              <a:rPr lang="en-US" altLang="en-US" b="1" dirty="0">
                <a:ea typeface="ＭＳ Ｐゴシック" panose="020B0600070205080204" pitchFamily="34" charset="-128"/>
              </a:rPr>
              <a:t>referencing new row as  : </a:t>
            </a:r>
            <a:r>
              <a:rPr lang="en-US" altLang="en-US" dirty="0">
                <a:ea typeface="ＭＳ Ｐゴシック" panose="020B0600070205080204" pitchFamily="34" charset="-128"/>
              </a:rPr>
              <a:t>for inserts and updates</a:t>
            </a:r>
            <a:endParaRPr lang="en-US" altLang="en-US" b="1" dirty="0">
              <a:ea typeface="ＭＳ Ｐゴシック" panose="020B0600070205080204" pitchFamily="34" charset="-128"/>
            </a:endParaRPr>
          </a:p>
          <a:p>
            <a:pPr>
              <a:lnSpc>
                <a:spcPct val="90000"/>
              </a:lnSpc>
            </a:pPr>
            <a:r>
              <a:rPr lang="en-US" altLang="en-US" dirty="0"/>
              <a:t>Triggers can be activated before an event, which can serve as extra constraints.  For example,  convert blank grades to null.</a:t>
            </a:r>
          </a:p>
          <a:p>
            <a:pPr>
              <a:lnSpc>
                <a:spcPct val="90000"/>
              </a:lnSpc>
              <a:buFont typeface="Monotype Sorts" charset="2"/>
              <a:buNone/>
            </a:pPr>
            <a:r>
              <a:rPr lang="en-US" altLang="en-US" sz="600" dirty="0"/>
              <a:t> </a:t>
            </a:r>
          </a:p>
          <a:p>
            <a:pPr>
              <a:lnSpc>
                <a:spcPct val="80000"/>
              </a:lnSpc>
              <a:buFont typeface="Monotype Sorts" charset="2"/>
              <a:buNone/>
            </a:pPr>
            <a:r>
              <a:rPr lang="en-US" altLang="en-US" b="1" dirty="0"/>
              <a:t>		create trigger </a:t>
            </a:r>
            <a:r>
              <a:rPr lang="en-US" altLang="en-US" i="1" dirty="0" err="1"/>
              <a:t>setnull_trigger</a:t>
            </a:r>
            <a:r>
              <a:rPr lang="en-US" altLang="en-US" i="1" dirty="0"/>
              <a:t> </a:t>
            </a:r>
            <a:r>
              <a:rPr lang="en-US" altLang="en-US" b="1" dirty="0"/>
              <a:t>before update of </a:t>
            </a:r>
            <a:r>
              <a:rPr lang="en-US" altLang="en-US" i="1" dirty="0"/>
              <a:t>takes</a:t>
            </a:r>
            <a:br>
              <a:rPr lang="en-US" altLang="en-US" i="1" dirty="0"/>
            </a:br>
            <a:r>
              <a:rPr lang="en-US" altLang="en-US" b="1" dirty="0"/>
              <a:t>	referencing new row as </a:t>
            </a:r>
            <a:r>
              <a:rPr lang="en-US" altLang="en-US" i="1" dirty="0" err="1"/>
              <a:t>nrow</a:t>
            </a:r>
            <a:br>
              <a:rPr lang="en-US" altLang="en-US" i="1" dirty="0"/>
            </a:br>
            <a:r>
              <a:rPr lang="en-US" altLang="en-US" b="1" dirty="0"/>
              <a:t>	for each row</a:t>
            </a:r>
            <a:br>
              <a:rPr lang="en-US" altLang="en-US" b="1" dirty="0"/>
            </a:br>
            <a:r>
              <a:rPr lang="en-US" altLang="en-US" b="1" dirty="0"/>
              <a:t>	      when (</a:t>
            </a:r>
            <a:r>
              <a:rPr lang="en-US" altLang="en-US" i="1" dirty="0" err="1"/>
              <a:t>nrow.grade</a:t>
            </a:r>
            <a:r>
              <a:rPr lang="en-US" altLang="en-US" dirty="0"/>
              <a:t> = </a:t>
            </a:r>
            <a:r>
              <a:rPr lang="en-US" altLang="ja-JP" dirty="0"/>
              <a:t>' ')</a:t>
            </a:r>
            <a:br>
              <a:rPr lang="en-US" altLang="ja-JP" dirty="0"/>
            </a:br>
            <a:r>
              <a:rPr lang="en-US" altLang="ja-JP" dirty="0"/>
              <a:t>               </a:t>
            </a:r>
            <a:r>
              <a:rPr lang="en-US" altLang="ja-JP" b="1" dirty="0"/>
              <a:t>begin atomic</a:t>
            </a:r>
            <a:br>
              <a:rPr lang="en-US" altLang="ja-JP" i="1" dirty="0"/>
            </a:br>
            <a:r>
              <a:rPr lang="en-US" altLang="ja-JP" b="1" dirty="0"/>
              <a:t>	          set </a:t>
            </a:r>
            <a:r>
              <a:rPr lang="en-US" altLang="ja-JP" i="1" dirty="0" err="1"/>
              <a:t>nrow.grade</a:t>
            </a:r>
            <a:r>
              <a:rPr lang="en-US" altLang="ja-JP" i="1" dirty="0"/>
              <a:t> </a:t>
            </a:r>
            <a:r>
              <a:rPr lang="en-US" altLang="ja-JP" dirty="0"/>
              <a:t>= </a:t>
            </a:r>
            <a:r>
              <a:rPr lang="en-US" altLang="ja-JP" b="1" dirty="0"/>
              <a:t>null;</a:t>
            </a:r>
            <a:br>
              <a:rPr lang="en-US" altLang="ja-JP" b="1" dirty="0"/>
            </a:br>
            <a:r>
              <a:rPr lang="en-US" altLang="ja-JP" b="1" dirty="0"/>
              <a:t>         end;</a:t>
            </a:r>
          </a:p>
          <a:p>
            <a:pPr indent="-274320"/>
            <a:endParaRPr lang="en-US" altLang="en-US" dirty="0"/>
          </a:p>
        </p:txBody>
      </p:sp>
    </p:spTree>
    <p:extLst>
      <p:ext uri="{BB962C8B-B14F-4D97-AF65-F5344CB8AC3E}">
        <p14:creationId xmlns:p14="http://schemas.microsoft.com/office/powerpoint/2010/main" val="2746791837"/>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799035" y="88106"/>
            <a:ext cx="6057900" cy="457200"/>
          </a:xfrm>
        </p:spPr>
        <p:txBody>
          <a:bodyPr/>
          <a:lstStyle/>
          <a:p>
            <a:r>
              <a:rPr lang="en-US" altLang="en-US">
                <a:effectLst/>
              </a:rPr>
              <a:t>Trigger to Maintain credits_earned value</a:t>
            </a:r>
          </a:p>
        </p:txBody>
      </p:sp>
      <p:sp>
        <p:nvSpPr>
          <p:cNvPr id="50179" name="Rectangle 3"/>
          <p:cNvSpPr>
            <a:spLocks noGrp="1" noChangeArrowheads="1"/>
          </p:cNvSpPr>
          <p:nvPr>
            <p:ph type="body" idx="1"/>
          </p:nvPr>
        </p:nvSpPr>
        <p:spPr>
          <a:xfrm>
            <a:off x="1728926" y="820342"/>
            <a:ext cx="5992278" cy="3677840"/>
          </a:xfrm>
        </p:spPr>
        <p:txBody>
          <a:bodyPr/>
          <a:lstStyle/>
          <a:p>
            <a:r>
              <a:rPr lang="en-US" altLang="en-US" b="1" dirty="0"/>
              <a:t>create trigger </a:t>
            </a:r>
            <a:r>
              <a:rPr lang="en-US" altLang="en-US" i="1" dirty="0" err="1"/>
              <a:t>credits_earned</a:t>
            </a:r>
            <a:r>
              <a:rPr lang="en-US" altLang="en-US" i="1" dirty="0"/>
              <a:t> </a:t>
            </a:r>
            <a:r>
              <a:rPr lang="en-US" altLang="en-US" b="1" dirty="0"/>
              <a:t>after update of </a:t>
            </a:r>
            <a:r>
              <a:rPr lang="en-US" altLang="en-US" i="1" dirty="0"/>
              <a:t>takes </a:t>
            </a:r>
            <a:r>
              <a:rPr lang="en-US" altLang="en-US" b="1" dirty="0"/>
              <a:t>on </a:t>
            </a:r>
            <a:r>
              <a:rPr lang="en-US" altLang="en-US" dirty="0"/>
              <a:t>(</a:t>
            </a:r>
            <a:r>
              <a:rPr lang="en-US" altLang="en-US" i="1" dirty="0"/>
              <a:t>grade</a:t>
            </a:r>
            <a:r>
              <a:rPr lang="en-US" altLang="en-US" dirty="0"/>
              <a:t>)</a:t>
            </a:r>
            <a:br>
              <a:rPr lang="en-US" altLang="en-US" dirty="0"/>
            </a:br>
            <a:r>
              <a:rPr lang="en-US" altLang="en-US" b="1" dirty="0"/>
              <a:t>referencing new row as </a:t>
            </a:r>
            <a:r>
              <a:rPr lang="en-US" altLang="en-US" i="1" dirty="0" err="1"/>
              <a:t>nrow</a:t>
            </a:r>
            <a:br>
              <a:rPr lang="en-US" altLang="en-US" i="1" dirty="0"/>
            </a:br>
            <a:r>
              <a:rPr lang="en-US" altLang="en-US" b="1" dirty="0"/>
              <a:t>referencing old row as </a:t>
            </a:r>
            <a:r>
              <a:rPr lang="en-US" altLang="en-US" i="1" dirty="0" err="1"/>
              <a:t>orow</a:t>
            </a:r>
            <a:br>
              <a:rPr lang="en-US" altLang="en-US" i="1" dirty="0"/>
            </a:br>
            <a:r>
              <a:rPr lang="en-US" altLang="en-US" b="1" dirty="0"/>
              <a:t>for each row</a:t>
            </a:r>
            <a:br>
              <a:rPr lang="en-US" altLang="en-US" b="1" dirty="0"/>
            </a:br>
            <a:r>
              <a:rPr lang="en-US" altLang="en-US" b="1" dirty="0"/>
              <a:t>when </a:t>
            </a:r>
            <a:r>
              <a:rPr lang="en-US" altLang="en-US" i="1" dirty="0" err="1"/>
              <a:t>nrow.grade</a:t>
            </a:r>
            <a:r>
              <a:rPr lang="en-US" altLang="en-US" i="1" dirty="0"/>
              <a:t> </a:t>
            </a:r>
            <a:r>
              <a:rPr lang="en-US" altLang="en-US" dirty="0"/>
              <a:t>&lt;&gt; 'F' </a:t>
            </a:r>
            <a:r>
              <a:rPr lang="en-US" altLang="en-US" b="1" dirty="0"/>
              <a:t>and </a:t>
            </a:r>
            <a:r>
              <a:rPr lang="en-US" altLang="en-US" i="1" dirty="0" err="1"/>
              <a:t>nrow.grade</a:t>
            </a:r>
            <a:r>
              <a:rPr lang="en-US" altLang="en-US" i="1" dirty="0"/>
              <a:t> </a:t>
            </a:r>
            <a:r>
              <a:rPr lang="en-US" altLang="en-US" b="1" dirty="0"/>
              <a:t>is not null</a:t>
            </a:r>
            <a:br>
              <a:rPr lang="en-US" altLang="en-US" b="1" dirty="0"/>
            </a:br>
            <a:r>
              <a:rPr lang="en-US" altLang="en-US" b="1" dirty="0"/>
              <a:t>    and </a:t>
            </a:r>
            <a:r>
              <a:rPr lang="en-US" altLang="en-US" dirty="0"/>
              <a:t>(</a:t>
            </a:r>
            <a:r>
              <a:rPr lang="en-US" altLang="en-US" i="1" dirty="0" err="1"/>
              <a:t>orow.grade</a:t>
            </a:r>
            <a:r>
              <a:rPr lang="en-US" altLang="en-US" i="1" dirty="0"/>
              <a:t> </a:t>
            </a:r>
            <a:r>
              <a:rPr lang="en-US" altLang="en-US" dirty="0"/>
              <a:t>= 'F' </a:t>
            </a:r>
            <a:r>
              <a:rPr lang="en-US" altLang="en-US" b="1" dirty="0"/>
              <a:t>or </a:t>
            </a:r>
            <a:r>
              <a:rPr lang="en-US" altLang="en-US" i="1" dirty="0" err="1"/>
              <a:t>orow.grade</a:t>
            </a:r>
            <a:r>
              <a:rPr lang="en-US" altLang="en-US" i="1" dirty="0"/>
              <a:t> </a:t>
            </a:r>
            <a:r>
              <a:rPr lang="en-US" altLang="en-US" b="1" dirty="0"/>
              <a:t>is null</a:t>
            </a:r>
            <a:r>
              <a:rPr lang="en-US" altLang="en-US" dirty="0"/>
              <a:t>)</a:t>
            </a:r>
            <a:br>
              <a:rPr lang="en-US" altLang="en-US" dirty="0"/>
            </a:br>
            <a:r>
              <a:rPr lang="en-US" altLang="en-US" b="1" dirty="0"/>
              <a:t>begin atomic</a:t>
            </a:r>
            <a:br>
              <a:rPr lang="en-US" altLang="en-US" b="1" dirty="0"/>
            </a:br>
            <a:r>
              <a:rPr lang="en-US" altLang="en-US" b="1" dirty="0"/>
              <a:t>     update </a:t>
            </a:r>
            <a:r>
              <a:rPr lang="en-US" altLang="en-US" i="1" dirty="0"/>
              <a:t>student</a:t>
            </a:r>
            <a:br>
              <a:rPr lang="en-US" altLang="en-US" i="1" dirty="0"/>
            </a:br>
            <a:r>
              <a:rPr lang="en-US" altLang="en-US" i="1" dirty="0"/>
              <a:t>     </a:t>
            </a:r>
            <a:r>
              <a:rPr lang="en-US" altLang="en-US" b="1" dirty="0"/>
              <a:t>set </a:t>
            </a:r>
            <a:r>
              <a:rPr lang="en-US" altLang="en-US" i="1" dirty="0" err="1"/>
              <a:t>tot_cred</a:t>
            </a:r>
            <a:r>
              <a:rPr lang="en-US" altLang="en-US" dirty="0"/>
              <a:t>= </a:t>
            </a:r>
            <a:r>
              <a:rPr lang="en-US" altLang="en-US" i="1" dirty="0" err="1"/>
              <a:t>tot_cred</a:t>
            </a:r>
            <a:r>
              <a:rPr lang="en-US" altLang="en-US" i="1" dirty="0"/>
              <a:t> </a:t>
            </a:r>
            <a:r>
              <a:rPr lang="en-US" altLang="en-US" dirty="0"/>
              <a:t>+ </a:t>
            </a:r>
            <a:br>
              <a:rPr lang="en-US" altLang="en-US" dirty="0"/>
            </a:br>
            <a:r>
              <a:rPr lang="en-US" altLang="en-US" dirty="0"/>
              <a:t>           (</a:t>
            </a:r>
            <a:r>
              <a:rPr lang="en-US" altLang="en-US" b="1" dirty="0"/>
              <a:t>select </a:t>
            </a:r>
            <a:r>
              <a:rPr lang="en-US" altLang="en-US" i="1" dirty="0"/>
              <a:t>credits</a:t>
            </a:r>
            <a:br>
              <a:rPr lang="en-US" altLang="en-US" i="1" dirty="0"/>
            </a:br>
            <a:r>
              <a:rPr lang="en-US" altLang="en-US" i="1" dirty="0"/>
              <a:t>            </a:t>
            </a:r>
            <a:r>
              <a:rPr lang="en-US" altLang="en-US" b="1" dirty="0"/>
              <a:t>from </a:t>
            </a:r>
            <a:r>
              <a:rPr lang="en-US" altLang="en-US" i="1" dirty="0"/>
              <a:t>course</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dirty="0"/>
              <a:t>= </a:t>
            </a:r>
            <a:r>
              <a:rPr lang="en-US" altLang="en-US" i="1" dirty="0" err="1"/>
              <a:t>nrow.course_id</a:t>
            </a:r>
            <a:r>
              <a:rPr lang="en-US" altLang="en-US" dirty="0"/>
              <a:t>)</a:t>
            </a:r>
            <a:br>
              <a:rPr lang="en-US" altLang="en-US" dirty="0"/>
            </a:br>
            <a:r>
              <a:rPr lang="en-US" altLang="en-US" dirty="0"/>
              <a:t>     </a:t>
            </a:r>
            <a:r>
              <a:rPr lang="en-US" altLang="en-US" b="1" dirty="0"/>
              <a:t>where </a:t>
            </a:r>
            <a:r>
              <a:rPr lang="en-US" altLang="en-US" i="1" dirty="0"/>
              <a:t>student.id </a:t>
            </a:r>
            <a:r>
              <a:rPr lang="en-US" altLang="en-US" dirty="0"/>
              <a:t>= </a:t>
            </a:r>
            <a:r>
              <a:rPr lang="en-US" altLang="en-US" i="1" dirty="0"/>
              <a:t>nrow.id</a:t>
            </a:r>
            <a:r>
              <a:rPr lang="en-US" altLang="en-US" dirty="0"/>
              <a:t>;</a:t>
            </a:r>
            <a:br>
              <a:rPr lang="en-US" altLang="en-US" dirty="0"/>
            </a:br>
            <a:r>
              <a:rPr lang="en-US" altLang="en-US" b="1" dirty="0"/>
              <a:t>end</a:t>
            </a:r>
            <a:r>
              <a:rPr lang="en-US" altLang="en-US" dirty="0"/>
              <a:t>;</a:t>
            </a:r>
          </a:p>
        </p:txBody>
      </p:sp>
    </p:spTree>
    <p:extLst>
      <p:ext uri="{BB962C8B-B14F-4D97-AF65-F5344CB8AC3E}">
        <p14:creationId xmlns:p14="http://schemas.microsoft.com/office/powerpoint/2010/main" val="39038273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Statement Level Triggers</a:t>
            </a:r>
          </a:p>
        </p:txBody>
      </p:sp>
      <p:sp>
        <p:nvSpPr>
          <p:cNvPr id="51203" name="Rectangle 3"/>
          <p:cNvSpPr>
            <a:spLocks noGrp="1" noChangeArrowheads="1"/>
          </p:cNvSpPr>
          <p:nvPr>
            <p:ph type="body" idx="1"/>
          </p:nvPr>
        </p:nvSpPr>
        <p:spPr>
          <a:xfrm>
            <a:off x="1719263" y="895350"/>
            <a:ext cx="5769052" cy="3677841"/>
          </a:xfrm>
        </p:spPr>
        <p:txBody>
          <a:bodyPr/>
          <a:lstStyle/>
          <a:p>
            <a:r>
              <a:rPr lang="en-US" altLang="en-US" dirty="0"/>
              <a:t>Instead of executing a separate action for each affected row, a single action can be executed for all rows affected by a transaction</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for each statement      </a:t>
            </a:r>
            <a:r>
              <a:rPr lang="en-US" altLang="en-US" dirty="0">
                <a:ea typeface="ＭＳ Ｐゴシック" panose="020B0600070205080204" pitchFamily="34" charset="-128"/>
              </a:rPr>
              <a:t>instead of    </a:t>
            </a:r>
            <a:r>
              <a:rPr lang="en-US" altLang="en-US" b="1" dirty="0">
                <a:ea typeface="ＭＳ Ｐゴシック" panose="020B0600070205080204" pitchFamily="34" charset="-128"/>
              </a:rPr>
              <a:t>for each row</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referencing old table</a:t>
            </a:r>
            <a:r>
              <a:rPr lang="en-US" altLang="en-US" dirty="0">
                <a:ea typeface="ＭＳ Ｐゴシック" panose="020B0600070205080204" pitchFamily="34" charset="-128"/>
              </a:rPr>
              <a:t>   or   </a:t>
            </a:r>
            <a:r>
              <a:rPr lang="en-US" altLang="en-US" b="1" dirty="0">
                <a:ea typeface="ＭＳ Ｐゴシック" panose="020B0600070205080204" pitchFamily="34" charset="-128"/>
              </a:rPr>
              <a:t>referencing new table</a:t>
            </a:r>
            <a:r>
              <a:rPr lang="en-US" altLang="en-US" dirty="0">
                <a:ea typeface="ＭＳ Ｐゴシック" panose="020B0600070205080204" pitchFamily="34" charset="-128"/>
              </a:rPr>
              <a:t>   to refer to temporary tables  (called </a:t>
            </a:r>
            <a:r>
              <a:rPr lang="en-US" altLang="en-US" b="1" i="1" dirty="0">
                <a:solidFill>
                  <a:srgbClr val="002060"/>
                </a:solidFill>
                <a:ea typeface="ＭＳ Ｐゴシック" panose="020B0600070205080204" pitchFamily="34" charset="-128"/>
              </a:rPr>
              <a:t>transition tables</a:t>
            </a:r>
            <a:r>
              <a:rPr lang="en-US" altLang="en-US" dirty="0">
                <a:ea typeface="ＭＳ Ｐゴシック" panose="020B0600070205080204" pitchFamily="34" charset="-128"/>
              </a:rPr>
              <a:t>) containing the affected rows</a:t>
            </a:r>
          </a:p>
          <a:p>
            <a:pPr lvl="1"/>
            <a:r>
              <a:rPr lang="en-US" altLang="en-US" dirty="0">
                <a:ea typeface="ＭＳ Ｐゴシック" panose="020B0600070205080204" pitchFamily="34" charset="-128"/>
              </a:rPr>
              <a:t>Can be more efficient when dealing with SQL statements that update a large number of rows</a:t>
            </a:r>
          </a:p>
          <a:p>
            <a:endParaRPr lang="en-US" altLang="en-US" dirty="0"/>
          </a:p>
        </p:txBody>
      </p:sp>
    </p:spTree>
    <p:extLst>
      <p:ext uri="{BB962C8B-B14F-4D97-AF65-F5344CB8AC3E}">
        <p14:creationId xmlns:p14="http://schemas.microsoft.com/office/powerpoint/2010/main" val="689446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a:t>
            </a:r>
          </a:p>
        </p:txBody>
      </p:sp>
      <p:sp>
        <p:nvSpPr>
          <p:cNvPr id="52227" name="Rectangle 3"/>
          <p:cNvSpPr>
            <a:spLocks noGrp="1" noChangeArrowheads="1"/>
          </p:cNvSpPr>
          <p:nvPr>
            <p:ph type="body" idx="1"/>
          </p:nvPr>
        </p:nvSpPr>
        <p:spPr>
          <a:xfrm>
            <a:off x="1719263" y="859813"/>
            <a:ext cx="5729102" cy="3428102"/>
          </a:xfrm>
        </p:spPr>
        <p:txBody>
          <a:bodyPr/>
          <a:lstStyle/>
          <a:p>
            <a:r>
              <a:rPr lang="en-US" altLang="en-US" dirty="0"/>
              <a:t>Triggers were used earlier for tasks such as </a:t>
            </a:r>
          </a:p>
          <a:p>
            <a:pPr lvl="1"/>
            <a:r>
              <a:rPr lang="en-US" altLang="en-US" dirty="0">
                <a:ea typeface="ＭＳ Ｐゴシック" panose="020B0600070205080204" pitchFamily="34" charset="-128"/>
              </a:rPr>
              <a:t>Maintaining summary data (e.g., total salary of each department)</a:t>
            </a:r>
          </a:p>
          <a:p>
            <a:pPr lvl="1"/>
            <a:r>
              <a:rPr lang="en-US" altLang="en-US" dirty="0">
                <a:ea typeface="ＭＳ Ｐゴシック" panose="020B0600070205080204" pitchFamily="34" charset="-128"/>
              </a:rPr>
              <a:t>Replicating databases by recording changes to special relations (called </a:t>
            </a:r>
            <a:r>
              <a:rPr lang="en-US" altLang="en-US" b="1" dirty="0">
                <a:solidFill>
                  <a:srgbClr val="002060"/>
                </a:solidFill>
                <a:ea typeface="ＭＳ Ｐゴシック" panose="020B0600070205080204" pitchFamily="34" charset="-128"/>
              </a:rPr>
              <a:t>change</a:t>
            </a:r>
            <a:r>
              <a:rPr lang="en-US" altLang="en-US" dirty="0">
                <a:ea typeface="ＭＳ Ｐゴシック" panose="020B0600070205080204" pitchFamily="34" charset="-128"/>
              </a:rPr>
              <a:t> or </a:t>
            </a:r>
            <a:r>
              <a:rPr lang="en-US" altLang="en-US" b="1" dirty="0">
                <a:solidFill>
                  <a:srgbClr val="002060"/>
                </a:solidFill>
                <a:ea typeface="ＭＳ Ｐゴシック" panose="020B0600070205080204" pitchFamily="34" charset="-128"/>
              </a:rPr>
              <a:t>delta</a:t>
            </a:r>
            <a:r>
              <a:rPr lang="en-US" altLang="en-US" dirty="0">
                <a:ea typeface="ＭＳ Ｐゴシック" panose="020B0600070205080204" pitchFamily="34" charset="-128"/>
              </a:rPr>
              <a:t> relations) and having a separate process that applies the changes over to a replica </a:t>
            </a:r>
          </a:p>
          <a:p>
            <a:r>
              <a:rPr lang="en-US" altLang="en-US" dirty="0"/>
              <a:t>There are better ways of doing these now:</a:t>
            </a:r>
          </a:p>
          <a:p>
            <a:pPr lvl="1"/>
            <a:r>
              <a:rPr lang="en-US" altLang="en-US" dirty="0">
                <a:ea typeface="ＭＳ Ｐゴシック" panose="020B0600070205080204" pitchFamily="34" charset="-128"/>
              </a:rPr>
              <a:t>Databases today provide built in materialized view facilities to maintain summary data</a:t>
            </a:r>
          </a:p>
          <a:p>
            <a:pPr lvl="1"/>
            <a:r>
              <a:rPr lang="en-US" altLang="en-US" dirty="0">
                <a:ea typeface="ＭＳ Ｐゴシック" panose="020B0600070205080204" pitchFamily="34" charset="-128"/>
              </a:rPr>
              <a:t>Databases provide built-in support for replication</a:t>
            </a:r>
          </a:p>
          <a:p>
            <a:r>
              <a:rPr lang="en-US" altLang="en-US" dirty="0"/>
              <a:t>Encapsulation facilities can be used instead of triggers in many cases</a:t>
            </a:r>
          </a:p>
          <a:p>
            <a:pPr lvl="1"/>
            <a:r>
              <a:rPr lang="en-US" altLang="en-US" dirty="0">
                <a:ea typeface="ＭＳ Ｐゴシック" panose="020B0600070205080204" pitchFamily="34" charset="-128"/>
              </a:rPr>
              <a:t>Define methods to update fields</a:t>
            </a:r>
          </a:p>
          <a:p>
            <a:pPr lvl="1"/>
            <a:r>
              <a:rPr lang="en-US" altLang="en-US" dirty="0">
                <a:ea typeface="ＭＳ Ｐゴシック" panose="020B0600070205080204" pitchFamily="34" charset="-128"/>
              </a:rPr>
              <a:t>Carry out actions as part of the update methods instead of </a:t>
            </a:r>
            <a:br>
              <a:rPr lang="en-US" altLang="en-US" dirty="0">
                <a:ea typeface="ＭＳ Ｐゴシック" panose="020B0600070205080204" pitchFamily="34" charset="-128"/>
              </a:rPr>
            </a:br>
            <a:r>
              <a:rPr lang="en-US" altLang="en-US" dirty="0">
                <a:ea typeface="ＭＳ Ｐゴシック" panose="020B0600070205080204" pitchFamily="34" charset="-128"/>
              </a:rPr>
              <a:t>through a trigger </a:t>
            </a:r>
          </a:p>
        </p:txBody>
      </p:sp>
    </p:spTree>
    <p:extLst>
      <p:ext uri="{BB962C8B-B14F-4D97-AF65-F5344CB8AC3E}">
        <p14:creationId xmlns:p14="http://schemas.microsoft.com/office/powerpoint/2010/main" val="10301173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 (Cont.)</a:t>
            </a:r>
          </a:p>
        </p:txBody>
      </p:sp>
      <p:sp>
        <p:nvSpPr>
          <p:cNvPr id="53251" name="Rectangle 3"/>
          <p:cNvSpPr>
            <a:spLocks noGrp="1" noChangeArrowheads="1"/>
          </p:cNvSpPr>
          <p:nvPr>
            <p:ph type="body" idx="1"/>
          </p:nvPr>
        </p:nvSpPr>
        <p:spPr>
          <a:xfrm>
            <a:off x="1719263" y="885825"/>
            <a:ext cx="5695811" cy="3967163"/>
          </a:xfrm>
        </p:spPr>
        <p:txBody>
          <a:bodyPr/>
          <a:lstStyle/>
          <a:p>
            <a:pPr>
              <a:lnSpc>
                <a:spcPct val="80000"/>
              </a:lnSpc>
            </a:pPr>
            <a:r>
              <a:rPr lang="en-US" altLang="en-US" dirty="0"/>
              <a:t>Risk of unintended execution of triggers, for example, when</a:t>
            </a:r>
          </a:p>
          <a:p>
            <a:pPr lvl="1">
              <a:lnSpc>
                <a:spcPct val="80000"/>
              </a:lnSpc>
            </a:pPr>
            <a:r>
              <a:rPr lang="en-US" altLang="en-US" dirty="0">
                <a:ea typeface="ＭＳ Ｐゴシック" panose="020B0600070205080204" pitchFamily="34" charset="-128"/>
              </a:rPr>
              <a:t>Loading data from a backup copy</a:t>
            </a:r>
          </a:p>
          <a:p>
            <a:pPr lvl="1">
              <a:lnSpc>
                <a:spcPct val="80000"/>
              </a:lnSpc>
            </a:pPr>
            <a:r>
              <a:rPr lang="en-US" altLang="en-US" dirty="0">
                <a:ea typeface="ＭＳ Ｐゴシック" panose="020B0600070205080204" pitchFamily="34" charset="-128"/>
              </a:rPr>
              <a:t>Replicating updates at a remote site</a:t>
            </a:r>
          </a:p>
          <a:p>
            <a:pPr lvl="1">
              <a:lnSpc>
                <a:spcPct val="80000"/>
              </a:lnSpc>
            </a:pPr>
            <a:r>
              <a:rPr lang="en-US" altLang="en-US" dirty="0">
                <a:ea typeface="ＭＳ Ｐゴシック" panose="020B0600070205080204" pitchFamily="34" charset="-128"/>
              </a:rPr>
              <a:t>Trigger execution can be disabled before such actions.</a:t>
            </a:r>
          </a:p>
          <a:p>
            <a:pPr>
              <a:lnSpc>
                <a:spcPct val="80000"/>
              </a:lnSpc>
            </a:pPr>
            <a:r>
              <a:rPr lang="en-US" altLang="en-US" dirty="0"/>
              <a:t>Other risks with triggers:</a:t>
            </a:r>
          </a:p>
          <a:p>
            <a:pPr lvl="1">
              <a:lnSpc>
                <a:spcPct val="80000"/>
              </a:lnSpc>
            </a:pPr>
            <a:r>
              <a:rPr lang="en-US" altLang="en-US" dirty="0">
                <a:ea typeface="ＭＳ Ｐゴシック" panose="020B0600070205080204" pitchFamily="34" charset="-128"/>
              </a:rPr>
              <a:t>Error leading to failure of critical transactions that set off the trigger</a:t>
            </a:r>
          </a:p>
          <a:p>
            <a:pPr lvl="1">
              <a:lnSpc>
                <a:spcPct val="80000"/>
              </a:lnSpc>
            </a:pPr>
            <a:r>
              <a:rPr lang="en-US" altLang="en-US" dirty="0">
                <a:ea typeface="ＭＳ Ｐゴシック" panose="020B0600070205080204" pitchFamily="34" charset="-128"/>
              </a:rPr>
              <a:t>Cascading execution</a:t>
            </a:r>
          </a:p>
        </p:txBody>
      </p:sp>
    </p:spTree>
    <p:extLst>
      <p:ext uri="{BB962C8B-B14F-4D97-AF65-F5344CB8AC3E}">
        <p14:creationId xmlns:p14="http://schemas.microsoft.com/office/powerpoint/2010/main" val="37460301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Summary</a:t>
            </a:r>
          </a:p>
        </p:txBody>
      </p:sp>
      <p:sp>
        <p:nvSpPr>
          <p:cNvPr id="3" name="TextBox 9">
            <a:extLst>
              <a:ext uri="{FF2B5EF4-FFF2-40B4-BE49-F238E27FC236}">
                <a16:creationId xmlns:a16="http://schemas.microsoft.com/office/drawing/2014/main" id="{8D79F9CE-DBBF-1F05-66A2-342B60EBAF21}"/>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65</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6: ER, Relational, SQL (V)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000088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a:t>
            </a:r>
          </a:p>
        </p:txBody>
      </p:sp>
      <p:pic>
        <p:nvPicPr>
          <p:cNvPr id="4" name="Picture 3">
            <a:extLst>
              <a:ext uri="{FF2B5EF4-FFF2-40B4-BE49-F238E27FC236}">
                <a16:creationId xmlns:a16="http://schemas.microsoft.com/office/drawing/2014/main" id="{B72914F6-6AB2-F542-95BF-5A849838DBF9}"/>
              </a:ext>
            </a:extLst>
          </p:cNvPr>
          <p:cNvPicPr>
            <a:picLocks noChangeAspect="1"/>
          </p:cNvPicPr>
          <p:nvPr/>
        </p:nvPicPr>
        <p:blipFill>
          <a:blip r:embed="rId2"/>
          <a:stretch>
            <a:fillRect/>
          </a:stretch>
        </p:blipFill>
        <p:spPr>
          <a:xfrm>
            <a:off x="495024" y="514350"/>
            <a:ext cx="7353575" cy="4145370"/>
          </a:xfrm>
          <a:prstGeom prst="rect">
            <a:avLst/>
          </a:prstGeom>
        </p:spPr>
      </p:pic>
    </p:spTree>
    <p:extLst>
      <p:ext uri="{BB962C8B-B14F-4D97-AF65-F5344CB8AC3E}">
        <p14:creationId xmlns:p14="http://schemas.microsoft.com/office/powerpoint/2010/main" val="30308831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E90646-9D13-3443-B78D-C693705946CF}"/>
              </a:ext>
            </a:extLst>
          </p:cNvPr>
          <p:cNvSpPr>
            <a:spLocks noGrp="1"/>
          </p:cNvSpPr>
          <p:nvPr>
            <p:ph idx="1"/>
          </p:nvPr>
        </p:nvSpPr>
        <p:spPr/>
        <p:txBody>
          <a:bodyPr/>
          <a:lstStyle/>
          <a:p>
            <a:pPr marL="0" indent="0">
              <a:buNone/>
            </a:pPr>
            <a:r>
              <a:rPr lang="en-US" sz="1400" dirty="0"/>
              <a:t>A </a:t>
            </a:r>
            <a:r>
              <a:rPr lang="en-US" sz="1400" i="1" dirty="0"/>
              <a:t>trigger</a:t>
            </a:r>
            <a:r>
              <a:rPr lang="en-US" sz="1400" dirty="0"/>
              <a:t> has capabilities like a procedure, except ...</a:t>
            </a:r>
          </a:p>
          <a:p>
            <a:pPr marL="685800" lvl="1"/>
            <a:r>
              <a:rPr lang="en-US" sz="1200" dirty="0"/>
              <a:t>You do not call it. The DB engine calls it before or after an INSERT, UPDATE, DELETE.</a:t>
            </a:r>
          </a:p>
          <a:p>
            <a:pPr marL="685800" lvl="1"/>
            <a:r>
              <a:rPr lang="en-US" sz="1200" dirty="0"/>
              <a:t>The inputs are the list of incoming new, modified rows.</a:t>
            </a:r>
          </a:p>
          <a:p>
            <a:pPr marL="685800" lvl="1"/>
            <a:r>
              <a:rPr lang="en-US" sz="1200" dirty="0"/>
              <a:t>The outputs are the modified versions of the new or modified rows.</a:t>
            </a:r>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 – Some Details</a:t>
            </a:r>
          </a:p>
        </p:txBody>
      </p:sp>
      <p:pic>
        <p:nvPicPr>
          <p:cNvPr id="2" name="Picture 1">
            <a:extLst>
              <a:ext uri="{FF2B5EF4-FFF2-40B4-BE49-F238E27FC236}">
                <a16:creationId xmlns:a16="http://schemas.microsoft.com/office/drawing/2014/main" id="{E76C8346-FE46-C742-8E1E-B8934F4F2768}"/>
              </a:ext>
            </a:extLst>
          </p:cNvPr>
          <p:cNvPicPr>
            <a:picLocks noChangeAspect="1"/>
          </p:cNvPicPr>
          <p:nvPr/>
        </p:nvPicPr>
        <p:blipFill>
          <a:blip r:embed="rId2"/>
          <a:stretch>
            <a:fillRect/>
          </a:stretch>
        </p:blipFill>
        <p:spPr>
          <a:xfrm>
            <a:off x="2057399" y="1518876"/>
            <a:ext cx="6781800" cy="3110274"/>
          </a:xfrm>
          <a:prstGeom prst="rect">
            <a:avLst/>
          </a:prstGeom>
        </p:spPr>
      </p:pic>
    </p:spTree>
    <p:extLst>
      <p:ext uri="{BB962C8B-B14F-4D97-AF65-F5344CB8AC3E}">
        <p14:creationId xmlns:p14="http://schemas.microsoft.com/office/powerpoint/2010/main" val="33246656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 –</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Or</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Mock Prof. Ferguson While He Codes</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68</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6: ER, Relational, SQL (V)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3732492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733D34-E8FA-D786-5F8F-96376FC9BB67}"/>
              </a:ext>
            </a:extLst>
          </p:cNvPr>
          <p:cNvSpPr>
            <a:spLocks noGrp="1"/>
          </p:cNvSpPr>
          <p:nvPr>
            <p:ph idx="1"/>
          </p:nvPr>
        </p:nvSpPr>
        <p:spPr/>
        <p:txBody>
          <a:bodyPr/>
          <a:lstStyle/>
          <a:p>
            <a:r>
              <a:rPr lang="en-US" sz="1800" dirty="0"/>
              <a:t>The data model is:</a:t>
            </a:r>
          </a:p>
          <a:p>
            <a:pPr lvl="1"/>
            <a:r>
              <a:rPr lang="en-US" sz="1600" dirty="0"/>
              <a:t>Students</a:t>
            </a:r>
          </a:p>
          <a:p>
            <a:pPr lvl="1"/>
            <a:r>
              <a:rPr lang="en-US" sz="1600" dirty="0"/>
              <a:t>Faculty</a:t>
            </a:r>
          </a:p>
          <a:p>
            <a:pPr lvl="1"/>
            <a:r>
              <a:rPr lang="en-US" sz="1600" dirty="0"/>
              <a:t>An abstract base type Person</a:t>
            </a:r>
          </a:p>
          <a:p>
            <a:r>
              <a:rPr lang="en-US" sz="1800" dirty="0"/>
              <a:t>We will generate some test data using </a:t>
            </a:r>
            <a:r>
              <a:rPr lang="en-US" sz="1800" dirty="0" err="1"/>
              <a:t>Mockaroo</a:t>
            </a:r>
            <a:r>
              <a:rPr lang="en-US" sz="1800" dirty="0"/>
              <a:t>. We will load the data.</a:t>
            </a:r>
          </a:p>
          <a:p>
            <a:r>
              <a:rPr lang="en-US" sz="1800" dirty="0"/>
              <a:t>We will do a three table solution.</a:t>
            </a:r>
          </a:p>
          <a:p>
            <a:r>
              <a:rPr lang="en-US" sz="1800" dirty="0"/>
              <a:t>We will implement:</a:t>
            </a:r>
          </a:p>
          <a:p>
            <a:pPr lvl="1"/>
            <a:r>
              <a:rPr lang="en-US" sz="1600" dirty="0"/>
              <a:t>A function to compute UNIs.</a:t>
            </a:r>
          </a:p>
          <a:p>
            <a:pPr lvl="1"/>
            <a:r>
              <a:rPr lang="en-US" sz="1600" dirty="0"/>
              <a:t>Triggers to automatically assign UNIs.</a:t>
            </a:r>
          </a:p>
          <a:p>
            <a:pPr lvl="1"/>
            <a:r>
              <a:rPr lang="en-US" sz="1600" dirty="0"/>
              <a:t>Stored procedures to create student, faculty.</a:t>
            </a:r>
          </a:p>
          <a:p>
            <a:pPr lvl="1"/>
            <a:r>
              <a:rPr lang="en-US" sz="1600" dirty="0"/>
              <a:t>Disable SQL operations to prevent people from making mistakes.</a:t>
            </a:r>
          </a:p>
          <a:p>
            <a:r>
              <a:rPr lang="en-US" sz="1800" dirty="0"/>
              <a:t>Snicker at Prof. Ferguson</a:t>
            </a:r>
          </a:p>
        </p:txBody>
      </p:sp>
      <p:sp>
        <p:nvSpPr>
          <p:cNvPr id="3" name="Title 2">
            <a:extLst>
              <a:ext uri="{FF2B5EF4-FFF2-40B4-BE49-F238E27FC236}">
                <a16:creationId xmlns:a16="http://schemas.microsoft.com/office/drawing/2014/main" id="{11D39978-A8DB-DCB4-E5FE-39D04F883615}"/>
              </a:ext>
            </a:extLst>
          </p:cNvPr>
          <p:cNvSpPr>
            <a:spLocks noGrp="1"/>
          </p:cNvSpPr>
          <p:nvPr>
            <p:ph type="title"/>
          </p:nvPr>
        </p:nvSpPr>
        <p:spPr/>
        <p:txBody>
          <a:bodyPr/>
          <a:lstStyle/>
          <a:p>
            <a:r>
              <a:rPr lang="en-US" dirty="0"/>
              <a:t>Scenario</a:t>
            </a:r>
          </a:p>
        </p:txBody>
      </p:sp>
    </p:spTree>
    <p:extLst>
      <p:ext uri="{BB962C8B-B14F-4D97-AF65-F5344CB8AC3E}">
        <p14:creationId xmlns:p14="http://schemas.microsoft.com/office/powerpoint/2010/main" val="3731222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B3D12-42D2-6AAE-5030-DBB9313ACCFA}"/>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9A7F4348-90C1-970F-6B87-B07D1412E33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1604F16F-B262-B256-5B98-2418D353C7D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CAEAA54D-8421-4156-A95B-9F2D13E82AD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817C9C22-56C2-BAD4-56C7-ECF4F3ED2EFE}"/>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Aggregation</a:t>
            </a:r>
          </a:p>
        </p:txBody>
      </p:sp>
      <p:sp>
        <p:nvSpPr>
          <p:cNvPr id="2" name="TextBox 9">
            <a:extLst>
              <a:ext uri="{FF2B5EF4-FFF2-40B4-BE49-F238E27FC236}">
                <a16:creationId xmlns:a16="http://schemas.microsoft.com/office/drawing/2014/main" id="{9C7CD8D1-661D-045C-1920-F5400BA38ECE}"/>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6: ER, Relational, SQL (V) 		© Donald F. Ferguson, 2024</a:t>
            </a:r>
            <a:endParaRPr lang="en-US" altLang="en-US" sz="800" i="1" dirty="0">
              <a:solidFill>
                <a:schemeClr val="bg1"/>
              </a:solidFill>
            </a:endParaRPr>
          </a:p>
        </p:txBody>
      </p:sp>
    </p:spTree>
    <p:extLst>
      <p:ext uri="{BB962C8B-B14F-4D97-AF65-F5344CB8AC3E}">
        <p14:creationId xmlns:p14="http://schemas.microsoft.com/office/powerpoint/2010/main" val="6353132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Security</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5681E4BE-04CC-15DB-CAEB-D49F9ED73D5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70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6: ER, Relational, SQL (V)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8449831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04E00-485C-E84A-B5CA-5C202A5D0CFC}"/>
              </a:ext>
            </a:extLst>
          </p:cNvPr>
          <p:cNvSpPr>
            <a:spLocks noGrp="1"/>
          </p:cNvSpPr>
          <p:nvPr>
            <p:ph idx="1"/>
          </p:nvPr>
        </p:nvSpPr>
        <p:spPr/>
        <p:txBody>
          <a:bodyPr/>
          <a:lstStyle/>
          <a:p>
            <a:r>
              <a:rPr lang="en-US" sz="1400" dirty="0"/>
              <a:t>Definitions:</a:t>
            </a:r>
          </a:p>
          <a:p>
            <a:pPr lvl="1"/>
            <a:r>
              <a:rPr lang="en-US" sz="1200" dirty="0"/>
              <a:t>“A (digital) identity is information on an entity used by computer systems to represent an external agent. That agent may be a person, organization, application, or device.”</a:t>
            </a:r>
          </a:p>
          <a:p>
            <a:pPr lvl="1"/>
            <a:r>
              <a:rPr lang="en-US" sz="1200" dirty="0"/>
              <a:t>“Authentication is the act of proving an assertion, such as the identity of a computer system user. In contrast with identification, the act of indicating a person or thing's identity, authentication is the process of verifying that identity.”</a:t>
            </a:r>
          </a:p>
          <a:p>
            <a:pPr lvl="1"/>
            <a:r>
              <a:rPr lang="en-US" sz="1200" dirty="0"/>
              <a:t>“Authorization is the function of specifying access rights/privileges to resources, ... More formally, "to authorize" is to define an access policy. ... During operation, the system uses the access control rules to decide whether access requests from (authenticated) consumers shall be approved (granted) or disapproved.</a:t>
            </a:r>
          </a:p>
          <a:p>
            <a:pPr lvl="1"/>
            <a:r>
              <a:rPr lang="en-US" sz="1200" dirty="0"/>
              <a:t>“Within an organization, roles are created for various job functions. The permissions to perform certain operations are assigned to specific roles. Members or staff (or other system users) are assigned particular roles, and through those role assignments acquire the permissions needed to perform particular system functions.”</a:t>
            </a:r>
          </a:p>
          <a:p>
            <a:pPr lvl="1"/>
            <a:r>
              <a:rPr lang="en-US" sz="1200" dirty="0"/>
              <a:t>“In computing, privilege is defined as the delegation of authority to perform security-relevant functions on a computer system. A privilege allows a user to perform an action with security consequences. Examples of various privileges include the ability to create a new user, install software, or change kernel functions.”</a:t>
            </a:r>
            <a:br>
              <a:rPr lang="en-US" sz="1200" dirty="0"/>
            </a:br>
            <a:endParaRPr lang="en-US" sz="1200" dirty="0"/>
          </a:p>
          <a:p>
            <a:r>
              <a:rPr lang="en-US" sz="1400" dirty="0"/>
              <a:t>SQL and relational database management systems implementing security by:</a:t>
            </a:r>
          </a:p>
          <a:p>
            <a:pPr lvl="1"/>
            <a:r>
              <a:rPr lang="en-US" sz="1200" dirty="0"/>
              <a:t>Creating identities and authentication policies.</a:t>
            </a:r>
          </a:p>
          <a:p>
            <a:pPr lvl="1"/>
            <a:r>
              <a:rPr lang="en-US" sz="1200" dirty="0"/>
              <a:t>Creating roles and assigning identities to roles.</a:t>
            </a:r>
          </a:p>
          <a:p>
            <a:pPr lvl="1"/>
            <a:r>
              <a:rPr lang="en-US" sz="1200" dirty="0"/>
              <a:t>Granting and revoking privileges to/from roles and identities.</a:t>
            </a:r>
          </a:p>
        </p:txBody>
      </p:sp>
      <p:sp>
        <p:nvSpPr>
          <p:cNvPr id="3" name="Title 2">
            <a:extLst>
              <a:ext uri="{FF2B5EF4-FFF2-40B4-BE49-F238E27FC236}">
                <a16:creationId xmlns:a16="http://schemas.microsoft.com/office/drawing/2014/main" id="{1DD93837-6BB1-9441-AA79-D509CBD6CB3C}"/>
              </a:ext>
            </a:extLst>
          </p:cNvPr>
          <p:cNvSpPr>
            <a:spLocks noGrp="1"/>
          </p:cNvSpPr>
          <p:nvPr>
            <p:ph type="title"/>
          </p:nvPr>
        </p:nvSpPr>
        <p:spPr/>
        <p:txBody>
          <a:bodyPr/>
          <a:lstStyle/>
          <a:p>
            <a:r>
              <a:rPr lang="en-US" dirty="0"/>
              <a:t>Security Concepts (Terms from Wikipedia)</a:t>
            </a:r>
          </a:p>
        </p:txBody>
      </p:sp>
    </p:spTree>
    <p:extLst>
      <p:ext uri="{BB962C8B-B14F-4D97-AF65-F5344CB8AC3E}">
        <p14:creationId xmlns:p14="http://schemas.microsoft.com/office/powerpoint/2010/main" val="29010846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709127" cy="3568779"/>
          </a:xfrm>
        </p:spPr>
        <p:txBody>
          <a:bodyPr/>
          <a:lstStyle/>
          <a:p>
            <a:r>
              <a:rPr lang="en-US" altLang="en-US" dirty="0"/>
              <a:t>We may assign a user several forms of authorizations on parts of the database.</a:t>
            </a:r>
          </a:p>
          <a:p>
            <a:pPr lvl="1">
              <a:lnSpc>
                <a:spcPct val="160000"/>
              </a:lnSpc>
            </a:pPr>
            <a:r>
              <a:rPr lang="en-US" altLang="en-US" b="1" dirty="0"/>
              <a:t>Read</a:t>
            </a:r>
            <a:r>
              <a:rPr lang="en-US" altLang="en-US" b="1" dirty="0">
                <a:solidFill>
                  <a:schemeClr val="tx2"/>
                </a:solidFill>
              </a:rPr>
              <a:t> </a:t>
            </a:r>
            <a:r>
              <a:rPr lang="en-US" altLang="en-US" dirty="0"/>
              <a:t>- allows reading, but not modification of data.</a:t>
            </a:r>
          </a:p>
          <a:p>
            <a:pPr lvl="1"/>
            <a:r>
              <a:rPr lang="en-US" altLang="en-US" b="1" dirty="0"/>
              <a:t>Insert</a:t>
            </a:r>
            <a:r>
              <a:rPr lang="en-US" altLang="en-US" b="1" dirty="0">
                <a:solidFill>
                  <a:schemeClr val="tx2"/>
                </a:solidFill>
              </a:rPr>
              <a:t> </a:t>
            </a:r>
            <a:r>
              <a:rPr lang="en-US" altLang="en-US" dirty="0"/>
              <a:t>- allows insertion of new data, but not modification of existing data.</a:t>
            </a:r>
          </a:p>
          <a:p>
            <a:pPr lvl="1"/>
            <a:r>
              <a:rPr lang="en-US" altLang="en-US" b="1" dirty="0"/>
              <a:t>Update</a:t>
            </a:r>
            <a:r>
              <a:rPr lang="en-US" altLang="en-US" b="1" dirty="0">
                <a:solidFill>
                  <a:schemeClr val="tx2"/>
                </a:solidFill>
              </a:rPr>
              <a:t> </a:t>
            </a:r>
            <a:r>
              <a:rPr lang="en-US" altLang="en-US" dirty="0"/>
              <a:t>- allows modification, but not deletion of data.</a:t>
            </a:r>
          </a:p>
          <a:p>
            <a:pPr lvl="1"/>
            <a:r>
              <a:rPr lang="en-US" altLang="en-US" b="1" dirty="0"/>
              <a:t>Delete</a:t>
            </a:r>
            <a:r>
              <a:rPr lang="en-US" altLang="en-US" b="1" dirty="0">
                <a:solidFill>
                  <a:schemeClr val="tx2"/>
                </a:solidFill>
              </a:rPr>
              <a:t> </a:t>
            </a:r>
            <a:r>
              <a:rPr lang="en-US" altLang="en-US" dirty="0"/>
              <a:t>- allows deletion of data.</a:t>
            </a:r>
          </a:p>
          <a:p>
            <a:r>
              <a:rPr lang="en-US" altLang="en-US" dirty="0"/>
              <a:t>Each of these types of authorizations is called a </a:t>
            </a:r>
            <a:r>
              <a:rPr lang="en-US" altLang="en-US" b="1" dirty="0">
                <a:solidFill>
                  <a:srgbClr val="002060"/>
                </a:solidFill>
              </a:rPr>
              <a:t>privilege</a:t>
            </a:r>
            <a:r>
              <a:rPr lang="en-US" altLang="en-US" dirty="0"/>
              <a:t>. We may authorize the user all, none, or a combination of these types of privileges on specified parts of a database, such as a relation or a view.</a:t>
            </a:r>
          </a:p>
          <a:p>
            <a:endParaRPr lang="en-US" altLang="en-US" sz="1500" dirty="0"/>
          </a:p>
        </p:txBody>
      </p:sp>
    </p:spTree>
    <p:extLst>
      <p:ext uri="{BB962C8B-B14F-4D97-AF65-F5344CB8AC3E}">
        <p14:creationId xmlns:p14="http://schemas.microsoft.com/office/powerpoint/2010/main" val="31535230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(Cont.)</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692834" cy="2105739"/>
          </a:xfrm>
        </p:spPr>
        <p:txBody>
          <a:bodyPr/>
          <a:lstStyle/>
          <a:p>
            <a:r>
              <a:rPr lang="en-US" altLang="en-US" dirty="0"/>
              <a:t>Forms of authorization to modify the database schema</a:t>
            </a:r>
          </a:p>
          <a:p>
            <a:pPr lvl="1"/>
            <a:r>
              <a:rPr lang="en-US" altLang="en-US" b="1" dirty="0">
                <a:solidFill>
                  <a:srgbClr val="002060"/>
                </a:solidFill>
              </a:rPr>
              <a:t>Index</a:t>
            </a:r>
            <a:r>
              <a:rPr lang="en-US" altLang="en-US" b="1" dirty="0">
                <a:solidFill>
                  <a:schemeClr val="tx2"/>
                </a:solidFill>
              </a:rPr>
              <a:t> </a:t>
            </a:r>
            <a:r>
              <a:rPr lang="en-US" altLang="en-US" dirty="0"/>
              <a:t>- allows creation and deletion of indices.</a:t>
            </a:r>
          </a:p>
          <a:p>
            <a:pPr lvl="1"/>
            <a:r>
              <a:rPr lang="en-US" altLang="en-US" b="1" dirty="0">
                <a:solidFill>
                  <a:srgbClr val="002060"/>
                </a:solidFill>
              </a:rPr>
              <a:t>Resources</a:t>
            </a:r>
            <a:r>
              <a:rPr lang="en-US" altLang="en-US" b="1" dirty="0">
                <a:solidFill>
                  <a:schemeClr val="tx2"/>
                </a:solidFill>
              </a:rPr>
              <a:t> </a:t>
            </a:r>
            <a:r>
              <a:rPr lang="en-US" altLang="en-US" dirty="0"/>
              <a:t>- allows creation of new relations.</a:t>
            </a:r>
          </a:p>
          <a:p>
            <a:pPr lvl="1"/>
            <a:r>
              <a:rPr lang="en-US" altLang="en-US" b="1" dirty="0">
                <a:solidFill>
                  <a:srgbClr val="002060"/>
                </a:solidFill>
              </a:rPr>
              <a:t>Alteration</a:t>
            </a:r>
            <a:r>
              <a:rPr lang="en-US" altLang="en-US" b="1" dirty="0">
                <a:solidFill>
                  <a:schemeClr val="tx2"/>
                </a:solidFill>
              </a:rPr>
              <a:t> </a:t>
            </a:r>
            <a:r>
              <a:rPr lang="en-US" altLang="en-US" dirty="0"/>
              <a:t>- allows addition or deletion of attributes in a relation.</a:t>
            </a:r>
          </a:p>
          <a:p>
            <a:pPr lvl="1"/>
            <a:r>
              <a:rPr lang="en-US" altLang="en-US" b="1" dirty="0">
                <a:solidFill>
                  <a:srgbClr val="002060"/>
                </a:solidFill>
              </a:rPr>
              <a:t>Drop</a:t>
            </a:r>
            <a:r>
              <a:rPr lang="en-US" altLang="en-US" b="1" dirty="0">
                <a:solidFill>
                  <a:schemeClr val="tx2"/>
                </a:solidFill>
              </a:rPr>
              <a:t> </a:t>
            </a:r>
            <a:r>
              <a:rPr lang="en-US" altLang="en-US" dirty="0"/>
              <a:t>- allows deletion of relations.</a:t>
            </a:r>
          </a:p>
          <a:p>
            <a:endParaRPr lang="en-US" altLang="en-US" sz="1500" dirty="0"/>
          </a:p>
        </p:txBody>
      </p:sp>
    </p:spTree>
    <p:extLst>
      <p:ext uri="{BB962C8B-B14F-4D97-AF65-F5344CB8AC3E}">
        <p14:creationId xmlns:p14="http://schemas.microsoft.com/office/powerpoint/2010/main" val="40481173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Specification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9486"/>
            <a:ext cx="5709127" cy="3677840"/>
          </a:xfrm>
        </p:spPr>
        <p:txBody>
          <a:bodyPr/>
          <a:lstStyle/>
          <a:p>
            <a:r>
              <a:rPr lang="en-US" altLang="en-US" dirty="0"/>
              <a:t>The </a:t>
            </a:r>
            <a:r>
              <a:rPr lang="en-US" altLang="en-US" b="1" dirty="0">
                <a:solidFill>
                  <a:srgbClr val="002060"/>
                </a:solidFill>
              </a:rPr>
              <a:t>grant</a:t>
            </a:r>
            <a:r>
              <a:rPr lang="en-US" altLang="en-US" dirty="0"/>
              <a:t> statement is used to confer authorization</a:t>
            </a:r>
          </a:p>
          <a:p>
            <a:pPr>
              <a:buFont typeface="Monotype Sorts" charset="2"/>
              <a:buNone/>
            </a:pPr>
            <a:r>
              <a:rPr lang="en-US" altLang="en-US" dirty="0"/>
              <a:t>	   </a:t>
            </a:r>
            <a:r>
              <a:rPr lang="en-US" altLang="en-US" b="1" dirty="0"/>
              <a:t>grant</a:t>
            </a:r>
            <a:r>
              <a:rPr lang="en-US" altLang="en-US" dirty="0"/>
              <a:t> &lt;privilege list&gt; </a:t>
            </a:r>
            <a:r>
              <a:rPr lang="en-US" altLang="en-US" b="1" dirty="0"/>
              <a:t>on </a:t>
            </a:r>
            <a:r>
              <a:rPr lang="en-US" altLang="en-US" dirty="0"/>
              <a:t>&lt;relation or view &gt; </a:t>
            </a:r>
            <a:r>
              <a:rPr lang="en-US" altLang="en-US" b="1" dirty="0"/>
              <a:t>to</a:t>
            </a:r>
            <a:r>
              <a:rPr lang="en-US" altLang="en-US" dirty="0"/>
              <a:t> &lt;user list&gt;</a:t>
            </a:r>
          </a:p>
          <a:p>
            <a:r>
              <a:rPr lang="en-US" altLang="en-US" dirty="0"/>
              <a:t>&lt;user list&gt; is:</a:t>
            </a:r>
          </a:p>
          <a:p>
            <a:pPr lvl="1"/>
            <a:r>
              <a:rPr lang="en-US" altLang="en-US" dirty="0"/>
              <a:t>a user-id</a:t>
            </a:r>
          </a:p>
          <a:p>
            <a:pPr lvl="1"/>
            <a:r>
              <a:rPr lang="en-US" altLang="en-US" b="1" dirty="0"/>
              <a:t>public</a:t>
            </a:r>
            <a:r>
              <a:rPr lang="en-US" altLang="en-US" dirty="0"/>
              <a:t>, which allows all valid users the privilege granted</a:t>
            </a:r>
          </a:p>
          <a:p>
            <a:pPr lvl="1"/>
            <a:r>
              <a:rPr lang="en-US" altLang="en-US" dirty="0"/>
              <a:t>A role (more on this later)</a:t>
            </a:r>
          </a:p>
          <a:p>
            <a:r>
              <a:rPr lang="en-US" altLang="en-US" dirty="0"/>
              <a:t>Example:</a:t>
            </a:r>
          </a:p>
          <a:p>
            <a:pPr lvl="1"/>
            <a:r>
              <a:rPr lang="en-US" altLang="en-US" b="1" dirty="0"/>
              <a:t>grant</a:t>
            </a:r>
            <a:r>
              <a:rPr lang="en-US" altLang="en-US" dirty="0"/>
              <a:t>  </a:t>
            </a:r>
            <a:r>
              <a:rPr lang="en-US" altLang="en-US" b="1" dirty="0"/>
              <a:t>select on  </a:t>
            </a:r>
            <a:r>
              <a:rPr lang="en-US" altLang="en-US" i="1" dirty="0"/>
              <a:t>department</a:t>
            </a:r>
            <a:r>
              <a:rPr lang="en-US" altLang="en-US" b="1" dirty="0"/>
              <a:t> to</a:t>
            </a:r>
            <a:r>
              <a:rPr lang="en-US" altLang="en-US" dirty="0"/>
              <a:t> </a:t>
            </a:r>
            <a:r>
              <a:rPr lang="en-US" altLang="en-US" dirty="0" err="1"/>
              <a:t>Amit</a:t>
            </a:r>
            <a:r>
              <a:rPr lang="en-US" altLang="en-US" dirty="0"/>
              <a:t>,  Satoshi</a:t>
            </a:r>
          </a:p>
          <a:p>
            <a:r>
              <a:rPr lang="en-US" altLang="en-US" dirty="0"/>
              <a:t>Granting a privilege on a view does not imply granting any privileges on the underlying relations.</a:t>
            </a:r>
          </a:p>
          <a:p>
            <a:r>
              <a:rPr lang="en-US" altLang="en-US" dirty="0"/>
              <a:t>The grantor of the privilege must already hold the privilege on the specified item (or be the database administrator).</a:t>
            </a:r>
          </a:p>
        </p:txBody>
      </p:sp>
    </p:spTree>
    <p:extLst>
      <p:ext uri="{BB962C8B-B14F-4D97-AF65-F5344CB8AC3E}">
        <p14:creationId xmlns:p14="http://schemas.microsoft.com/office/powerpoint/2010/main" val="29877796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Privileges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495354" cy="3677840"/>
          </a:xfrm>
        </p:spPr>
        <p:txBody>
          <a:bodyPr/>
          <a:lstStyle/>
          <a:p>
            <a:r>
              <a:rPr lang="en-US" altLang="en-US" b="1" dirty="0">
                <a:solidFill>
                  <a:srgbClr val="002060"/>
                </a:solidFill>
              </a:rPr>
              <a:t>select</a:t>
            </a:r>
            <a:r>
              <a:rPr lang="en-US" altLang="en-US" dirty="0"/>
              <a:t>: allows read access to relation, or the ability to query using the view</a:t>
            </a:r>
          </a:p>
          <a:p>
            <a:pPr lvl="1"/>
            <a:r>
              <a:rPr lang="en-US" altLang="en-US" dirty="0"/>
              <a:t>Example: grant users </a:t>
            </a:r>
            <a:r>
              <a:rPr lang="en-US" altLang="en-US" i="1" dirty="0"/>
              <a:t>U</a:t>
            </a:r>
            <a:r>
              <a:rPr lang="en-US" altLang="en-US" baseline="-25000" dirty="0"/>
              <a:t>1</a:t>
            </a:r>
            <a:r>
              <a:rPr lang="en-US" altLang="en-US" dirty="0"/>
              <a:t>, </a:t>
            </a:r>
            <a:r>
              <a:rPr lang="en-US" altLang="en-US" i="1" dirty="0"/>
              <a:t>U</a:t>
            </a:r>
            <a:r>
              <a:rPr lang="en-US" altLang="en-US" baseline="-25000" dirty="0"/>
              <a:t>2</a:t>
            </a:r>
            <a:r>
              <a:rPr lang="en-US" altLang="en-US" dirty="0"/>
              <a:t>, and </a:t>
            </a:r>
            <a:r>
              <a:rPr lang="en-US" altLang="en-US" i="1" dirty="0"/>
              <a:t>U</a:t>
            </a:r>
            <a:r>
              <a:rPr lang="en-US" altLang="en-US" baseline="-25000" dirty="0"/>
              <a:t>3</a:t>
            </a:r>
            <a:r>
              <a:rPr lang="en-US" altLang="en-US" dirty="0"/>
              <a:t> </a:t>
            </a:r>
            <a:r>
              <a:rPr lang="en-US" altLang="en-US" b="1" dirty="0"/>
              <a:t>select</a:t>
            </a:r>
            <a:r>
              <a:rPr lang="en-US" altLang="en-US" dirty="0"/>
              <a:t> authorization on the </a:t>
            </a:r>
            <a:r>
              <a:rPr lang="en-US" altLang="en-US" i="1" dirty="0"/>
              <a:t>instructor </a:t>
            </a:r>
            <a:r>
              <a:rPr lang="en-US" altLang="en-US" dirty="0"/>
              <a:t>relation:</a:t>
            </a:r>
          </a:p>
          <a:p>
            <a:pPr>
              <a:buFont typeface="Monotype Sorts" charset="2"/>
              <a:buNone/>
            </a:pPr>
            <a:r>
              <a:rPr lang="en-US" altLang="en-US" dirty="0"/>
              <a:t>			</a:t>
            </a:r>
            <a:r>
              <a:rPr lang="en-US" altLang="en-US" b="1" dirty="0"/>
              <a:t>grant select on </a:t>
            </a:r>
            <a:r>
              <a:rPr lang="en-US" altLang="en-US" i="1" dirty="0"/>
              <a:t>instructor </a:t>
            </a:r>
            <a:r>
              <a:rPr lang="en-US" altLang="en-US" b="1" dirty="0"/>
              <a:t>to </a:t>
            </a:r>
            <a:r>
              <a:rPr lang="en-US" altLang="en-US" i="1" dirty="0"/>
              <a:t>U</a:t>
            </a:r>
            <a:r>
              <a:rPr lang="en-US" altLang="en-US" baseline="-25000" dirty="0"/>
              <a:t>1</a:t>
            </a:r>
            <a:r>
              <a:rPr lang="en-US" altLang="en-US" i="1" dirty="0"/>
              <a:t>, U</a:t>
            </a:r>
            <a:r>
              <a:rPr lang="en-US" altLang="en-US" baseline="-25000" dirty="0"/>
              <a:t>2</a:t>
            </a:r>
            <a:r>
              <a:rPr lang="en-US" altLang="en-US" i="1" dirty="0"/>
              <a:t>, U</a:t>
            </a:r>
            <a:r>
              <a:rPr lang="en-US" altLang="en-US" baseline="-25000" dirty="0"/>
              <a:t>3</a:t>
            </a:r>
            <a:endParaRPr lang="en-US" altLang="en-US" dirty="0"/>
          </a:p>
          <a:p>
            <a:r>
              <a:rPr lang="en-US" altLang="en-US" b="1" dirty="0">
                <a:solidFill>
                  <a:srgbClr val="002060"/>
                </a:solidFill>
              </a:rPr>
              <a:t>insert</a:t>
            </a:r>
            <a:r>
              <a:rPr lang="en-US" altLang="en-US" dirty="0"/>
              <a:t>: the ability to insert tuples</a:t>
            </a:r>
          </a:p>
          <a:p>
            <a:r>
              <a:rPr lang="en-US" altLang="en-US" b="1" dirty="0">
                <a:solidFill>
                  <a:srgbClr val="002060"/>
                </a:solidFill>
              </a:rPr>
              <a:t>update</a:t>
            </a:r>
            <a:r>
              <a:rPr lang="en-US" altLang="en-US" dirty="0"/>
              <a:t>: the ability  to update using the SQL update statement</a:t>
            </a:r>
          </a:p>
          <a:p>
            <a:r>
              <a:rPr lang="en-US" altLang="en-US" b="1" dirty="0">
                <a:solidFill>
                  <a:srgbClr val="002060"/>
                </a:solidFill>
              </a:rPr>
              <a:t>delete</a:t>
            </a:r>
            <a:r>
              <a:rPr lang="en-US" altLang="en-US" dirty="0"/>
              <a:t>: the ability to delete tuples.</a:t>
            </a:r>
          </a:p>
          <a:p>
            <a:r>
              <a:rPr lang="en-US" altLang="en-US" b="1" dirty="0">
                <a:solidFill>
                  <a:srgbClr val="002060"/>
                </a:solidFill>
              </a:rPr>
              <a:t>all privileges</a:t>
            </a:r>
            <a:r>
              <a:rPr lang="en-US" altLang="en-US" dirty="0"/>
              <a:t>: used as a short form for all the allowable privileges</a:t>
            </a:r>
          </a:p>
        </p:txBody>
      </p:sp>
    </p:spTree>
    <p:extLst>
      <p:ext uri="{BB962C8B-B14F-4D97-AF65-F5344CB8AC3E}">
        <p14:creationId xmlns:p14="http://schemas.microsoft.com/office/powerpoint/2010/main" val="9769068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Revoking Authorization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56918"/>
            <a:ext cx="5669090" cy="3677840"/>
          </a:xfrm>
        </p:spPr>
        <p:txBody>
          <a:bodyPr/>
          <a:lstStyle/>
          <a:p>
            <a:r>
              <a:rPr lang="en-US" altLang="en-US" dirty="0"/>
              <a:t>The </a:t>
            </a:r>
            <a:r>
              <a:rPr lang="en-US" altLang="en-US" b="1" dirty="0">
                <a:solidFill>
                  <a:srgbClr val="002060"/>
                </a:solidFill>
              </a:rPr>
              <a:t>revoke</a:t>
            </a:r>
            <a:r>
              <a:rPr lang="en-US" altLang="en-US" b="1" dirty="0"/>
              <a:t> </a:t>
            </a:r>
            <a:r>
              <a:rPr lang="en-US" altLang="en-US" dirty="0"/>
              <a:t>statement is used to revoke authorization.</a:t>
            </a:r>
          </a:p>
          <a:p>
            <a:pPr lvl="1">
              <a:buFont typeface="Monotype Sorts" charset="2"/>
              <a:buNone/>
            </a:pPr>
            <a:r>
              <a:rPr lang="en-US" altLang="en-US" b="1" dirty="0"/>
              <a:t>revoke </a:t>
            </a:r>
            <a:r>
              <a:rPr lang="en-US" altLang="en-US" dirty="0"/>
              <a:t>&lt;privilege list&gt; </a:t>
            </a:r>
            <a:r>
              <a:rPr lang="en-US" altLang="en-US" b="1" dirty="0"/>
              <a:t>on </a:t>
            </a:r>
            <a:r>
              <a:rPr lang="en-US" altLang="en-US" dirty="0"/>
              <a:t>&lt;relation or view&gt; </a:t>
            </a:r>
            <a:r>
              <a:rPr lang="en-US" altLang="en-US" b="1" dirty="0"/>
              <a:t>from </a:t>
            </a:r>
            <a:r>
              <a:rPr lang="en-US" altLang="en-US" dirty="0"/>
              <a:t>&lt;user list&gt;</a:t>
            </a:r>
          </a:p>
          <a:p>
            <a:r>
              <a:rPr lang="en-US" altLang="en-US" dirty="0"/>
              <a:t>Example:</a:t>
            </a:r>
          </a:p>
          <a:p>
            <a:pPr lvl="1">
              <a:buFont typeface="Monotype Sorts" charset="2"/>
              <a:buNone/>
            </a:pPr>
            <a:r>
              <a:rPr lang="en-US" altLang="en-US" b="1" dirty="0"/>
              <a:t>revoke select on </a:t>
            </a:r>
            <a:r>
              <a:rPr lang="en-US" altLang="en-US" i="1" dirty="0"/>
              <a:t>student  </a:t>
            </a:r>
            <a:r>
              <a:rPr lang="en-US" altLang="en-US" b="1" dirty="0"/>
              <a:t>from </a:t>
            </a:r>
            <a:r>
              <a:rPr lang="en-US" altLang="en-US" i="1" dirty="0"/>
              <a:t>U</a:t>
            </a:r>
            <a:r>
              <a:rPr lang="en-US" altLang="en-US" i="1" baseline="-25000" dirty="0"/>
              <a:t>1</a:t>
            </a:r>
            <a:r>
              <a:rPr lang="en-US" altLang="en-US" i="1" dirty="0"/>
              <a:t>, U</a:t>
            </a:r>
            <a:r>
              <a:rPr lang="en-US" altLang="en-US" i="1" baseline="-25000" dirty="0"/>
              <a:t>2</a:t>
            </a:r>
            <a:r>
              <a:rPr lang="en-US" altLang="en-US" i="1" dirty="0"/>
              <a:t>, U</a:t>
            </a:r>
            <a:r>
              <a:rPr lang="en-US" altLang="en-US" i="1" baseline="-25000" dirty="0"/>
              <a:t>3</a:t>
            </a:r>
          </a:p>
          <a:p>
            <a:r>
              <a:rPr lang="en-US" altLang="en-US" dirty="0"/>
              <a:t>&lt;privilege-list&gt; may be </a:t>
            </a:r>
            <a:r>
              <a:rPr lang="en-US" altLang="en-US" b="1" dirty="0"/>
              <a:t>all </a:t>
            </a:r>
            <a:r>
              <a:rPr lang="en-US" altLang="en-US" dirty="0"/>
              <a:t>to revoke all privileges the </a:t>
            </a:r>
            <a:r>
              <a:rPr lang="en-US" altLang="en-US" dirty="0" err="1"/>
              <a:t>revokee</a:t>
            </a:r>
            <a:r>
              <a:rPr lang="en-US" altLang="en-US" dirty="0"/>
              <a:t> may hold.</a:t>
            </a:r>
          </a:p>
          <a:p>
            <a:r>
              <a:rPr lang="en-US" altLang="en-US" dirty="0"/>
              <a:t>If &lt;</a:t>
            </a:r>
            <a:r>
              <a:rPr lang="en-US" altLang="en-US" dirty="0" err="1"/>
              <a:t>revokee</a:t>
            </a:r>
            <a:r>
              <a:rPr lang="en-US" altLang="en-US" dirty="0"/>
              <a:t>-list&gt; includes </a:t>
            </a:r>
            <a:r>
              <a:rPr lang="en-US" altLang="en-US" b="1" dirty="0"/>
              <a:t>public, </a:t>
            </a:r>
            <a:r>
              <a:rPr lang="en-US" altLang="en-US" dirty="0"/>
              <a:t>all users lose the privilege except those granted it explicitly.</a:t>
            </a:r>
          </a:p>
          <a:p>
            <a:r>
              <a:rPr lang="en-US" altLang="en-US" dirty="0"/>
              <a:t>If the same privilege was granted twice to the same user by different grantees, the user may retain the privilege after the revocation.</a:t>
            </a:r>
          </a:p>
          <a:p>
            <a:r>
              <a:rPr lang="en-US" altLang="en-US" dirty="0"/>
              <a:t>All privileges that depend on the privilege being revoked are also revoked.</a:t>
            </a:r>
          </a:p>
          <a:p>
            <a:endParaRPr lang="en-US" altLang="en-US" sz="1500" dirty="0"/>
          </a:p>
        </p:txBody>
      </p:sp>
    </p:spTree>
    <p:extLst>
      <p:ext uri="{BB962C8B-B14F-4D97-AF65-F5344CB8AC3E}">
        <p14:creationId xmlns:p14="http://schemas.microsoft.com/office/powerpoint/2010/main" val="35957184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38630"/>
            <a:ext cx="5722444" cy="2370915"/>
          </a:xfrm>
        </p:spPr>
        <p:txBody>
          <a:bodyPr/>
          <a:lstStyle/>
          <a:p>
            <a:r>
              <a:rPr lang="en-US" altLang="en-US" dirty="0"/>
              <a:t>A</a:t>
            </a:r>
            <a:r>
              <a:rPr lang="en-US" altLang="en-US" b="1" dirty="0">
                <a:solidFill>
                  <a:srgbClr val="000099"/>
                </a:solidFill>
              </a:rPr>
              <a:t> </a:t>
            </a:r>
            <a:r>
              <a:rPr lang="en-US" altLang="en-US" b="1" dirty="0">
                <a:solidFill>
                  <a:srgbClr val="002060"/>
                </a:solidFill>
              </a:rPr>
              <a:t>role</a:t>
            </a:r>
            <a:r>
              <a:rPr lang="en-US" altLang="en-US" b="1" dirty="0">
                <a:solidFill>
                  <a:srgbClr val="000099"/>
                </a:solidFill>
              </a:rPr>
              <a:t> </a:t>
            </a:r>
            <a:r>
              <a:rPr lang="en-US" altLang="en-US" dirty="0"/>
              <a:t>is</a:t>
            </a:r>
            <a:r>
              <a:rPr lang="en-US" altLang="en-US" b="1" dirty="0">
                <a:solidFill>
                  <a:srgbClr val="000099"/>
                </a:solidFill>
              </a:rPr>
              <a:t> </a:t>
            </a:r>
            <a:r>
              <a:rPr lang="en-US" altLang="en-US" dirty="0"/>
              <a:t>a way to distinguish among various users as far as what  these users can access/update in the database.</a:t>
            </a:r>
          </a:p>
          <a:p>
            <a:r>
              <a:rPr lang="en-US" altLang="en-US" dirty="0"/>
              <a:t>To create a role we use:</a:t>
            </a:r>
          </a:p>
          <a:p>
            <a:pPr>
              <a:buNone/>
            </a:pPr>
            <a:r>
              <a:rPr lang="en-US" altLang="en-US" b="1" dirty="0"/>
              <a:t>        create a role </a:t>
            </a:r>
            <a:r>
              <a:rPr lang="en-US" altLang="en-US" dirty="0"/>
              <a:t>&lt;name&gt;</a:t>
            </a:r>
          </a:p>
          <a:p>
            <a:r>
              <a:rPr lang="en-US" altLang="en-US" dirty="0"/>
              <a:t>Example:</a:t>
            </a:r>
          </a:p>
          <a:p>
            <a:pPr lvl="1"/>
            <a:r>
              <a:rPr lang="en-US" altLang="en-US" dirty="0"/>
              <a:t>  </a:t>
            </a:r>
            <a:r>
              <a:rPr lang="en-US" altLang="en-US" b="1" dirty="0"/>
              <a:t>create role</a:t>
            </a:r>
            <a:r>
              <a:rPr lang="en-US" altLang="en-US" dirty="0"/>
              <a:t> instructor</a:t>
            </a:r>
          </a:p>
          <a:p>
            <a:r>
              <a:rPr lang="en-US" altLang="en-US" dirty="0"/>
              <a:t>Once a role is created we can assign “users” to the role using:</a:t>
            </a:r>
          </a:p>
          <a:p>
            <a:pPr lvl="1"/>
            <a:r>
              <a:rPr lang="en-US" altLang="en-US" b="1" dirty="0"/>
              <a:t>grant</a:t>
            </a:r>
            <a:r>
              <a:rPr lang="en-US" altLang="en-US" dirty="0"/>
              <a:t>  &lt;role&gt; </a:t>
            </a:r>
            <a:r>
              <a:rPr lang="en-US" altLang="en-US" b="1" dirty="0"/>
              <a:t>to </a:t>
            </a:r>
            <a:r>
              <a:rPr lang="en-US" altLang="en-US" dirty="0"/>
              <a:t>&lt;users&gt;</a:t>
            </a:r>
          </a:p>
          <a:p>
            <a:endParaRPr lang="en-US" altLang="en-US" sz="1500" dirty="0"/>
          </a:p>
        </p:txBody>
      </p:sp>
    </p:spTree>
    <p:extLst>
      <p:ext uri="{BB962C8B-B14F-4D97-AF65-F5344CB8AC3E}">
        <p14:creationId xmlns:p14="http://schemas.microsoft.com/office/powerpoint/2010/main" val="40363062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 Example</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47774"/>
            <a:ext cx="5692834" cy="3677840"/>
          </a:xfrm>
        </p:spPr>
        <p:txBody>
          <a:bodyPr/>
          <a:lstStyle/>
          <a:p>
            <a:r>
              <a:rPr lang="en-US" altLang="en-US" b="1" dirty="0"/>
              <a:t>create role</a:t>
            </a:r>
            <a:r>
              <a:rPr lang="en-US" altLang="en-US" dirty="0"/>
              <a:t> instructor;</a:t>
            </a:r>
          </a:p>
          <a:p>
            <a:r>
              <a:rPr lang="en-US" altLang="en-US" b="1" dirty="0"/>
              <a:t>grant</a:t>
            </a:r>
            <a:r>
              <a:rPr lang="en-US" altLang="en-US" dirty="0"/>
              <a:t> </a:t>
            </a:r>
            <a:r>
              <a:rPr lang="en-US" altLang="en-US" i="1" dirty="0"/>
              <a:t>instructor</a:t>
            </a:r>
            <a:r>
              <a:rPr lang="en-US" altLang="en-US" b="1" dirty="0"/>
              <a:t> to </a:t>
            </a:r>
            <a:r>
              <a:rPr lang="en-US" altLang="en-US" dirty="0" err="1"/>
              <a:t>Amit</a:t>
            </a:r>
            <a:r>
              <a:rPr lang="en-US" altLang="en-US" b="1" dirty="0"/>
              <a:t>;</a:t>
            </a:r>
            <a:endParaRPr lang="en-US" altLang="en-US" dirty="0"/>
          </a:p>
          <a:p>
            <a:r>
              <a:rPr lang="en-US" altLang="en-US" dirty="0"/>
              <a:t>Privileges can be granted to roles:</a:t>
            </a:r>
          </a:p>
          <a:p>
            <a:pPr lvl="1"/>
            <a:r>
              <a:rPr lang="en-US" altLang="en-US" b="1" dirty="0"/>
              <a:t>grant</a:t>
            </a:r>
            <a:r>
              <a:rPr lang="en-US" altLang="en-US" dirty="0"/>
              <a:t> </a:t>
            </a:r>
            <a:r>
              <a:rPr lang="en-US" altLang="en-US" b="1" dirty="0"/>
              <a:t>select</a:t>
            </a:r>
            <a:r>
              <a:rPr lang="en-US" altLang="en-US" dirty="0"/>
              <a:t> </a:t>
            </a:r>
            <a:r>
              <a:rPr lang="en-US" altLang="en-US" b="1" dirty="0"/>
              <a:t>on</a:t>
            </a:r>
            <a:r>
              <a:rPr lang="en-US" altLang="en-US" dirty="0"/>
              <a:t> </a:t>
            </a:r>
            <a:r>
              <a:rPr lang="en-US" altLang="en-US" i="1" dirty="0"/>
              <a:t>takes</a:t>
            </a:r>
            <a:r>
              <a:rPr lang="en-US" altLang="en-US" dirty="0"/>
              <a:t> </a:t>
            </a:r>
            <a:r>
              <a:rPr lang="en-US" altLang="en-US" b="1" dirty="0"/>
              <a:t>to</a:t>
            </a:r>
            <a:r>
              <a:rPr lang="en-US" altLang="en-US" dirty="0"/>
              <a:t> </a:t>
            </a:r>
            <a:r>
              <a:rPr lang="en-US" altLang="en-US" i="1" dirty="0"/>
              <a:t>instructor</a:t>
            </a:r>
            <a:r>
              <a:rPr lang="en-US" altLang="en-US" dirty="0"/>
              <a:t>;</a:t>
            </a:r>
          </a:p>
          <a:p>
            <a:r>
              <a:rPr lang="en-US" altLang="en-US" dirty="0"/>
              <a:t>Roles can be granted to users, as well as to other roles</a:t>
            </a:r>
          </a:p>
          <a:p>
            <a:pPr lvl="1"/>
            <a:r>
              <a:rPr lang="en-US" altLang="en-US" b="1" dirty="0"/>
              <a:t>create</a:t>
            </a:r>
            <a:r>
              <a:rPr lang="en-US" altLang="en-US" dirty="0"/>
              <a:t> </a:t>
            </a:r>
            <a:r>
              <a:rPr lang="en-US" altLang="en-US" b="1" dirty="0"/>
              <a:t>role</a:t>
            </a:r>
            <a:r>
              <a:rPr lang="en-US" altLang="en-US" dirty="0"/>
              <a:t> </a:t>
            </a:r>
            <a:r>
              <a:rPr lang="en-US" altLang="en-US" i="1" dirty="0" err="1"/>
              <a:t>teaching_assistant</a:t>
            </a:r>
            <a:endParaRPr lang="en-US" altLang="en-US" i="1" dirty="0"/>
          </a:p>
          <a:p>
            <a:pPr lvl="1"/>
            <a:r>
              <a:rPr lang="en-US" altLang="en-US" b="1" dirty="0"/>
              <a:t>grant</a:t>
            </a:r>
            <a:r>
              <a:rPr lang="en-US" altLang="en-US" dirty="0"/>
              <a:t> </a:t>
            </a:r>
            <a:r>
              <a:rPr lang="en-US" altLang="en-US" i="1" dirty="0" err="1"/>
              <a:t>teaching_assistant</a:t>
            </a:r>
            <a:r>
              <a:rPr lang="en-US" altLang="en-US" dirty="0"/>
              <a:t> </a:t>
            </a:r>
            <a:r>
              <a:rPr lang="en-US" altLang="en-US" b="1" dirty="0"/>
              <a:t>to</a:t>
            </a:r>
            <a:r>
              <a:rPr lang="en-US" altLang="en-US" dirty="0"/>
              <a:t> </a:t>
            </a:r>
            <a:r>
              <a:rPr lang="en-US" altLang="en-US" i="1" dirty="0"/>
              <a:t>instructor</a:t>
            </a:r>
            <a:r>
              <a:rPr lang="en-US" altLang="en-US" dirty="0"/>
              <a:t>;</a:t>
            </a:r>
          </a:p>
          <a:p>
            <a:pPr lvl="2"/>
            <a:r>
              <a:rPr lang="en-US" altLang="en-US" i="1" dirty="0"/>
              <a:t>Instructor</a:t>
            </a:r>
            <a:r>
              <a:rPr lang="en-US" altLang="en-US" dirty="0"/>
              <a:t> inherits all privileges of </a:t>
            </a:r>
            <a:r>
              <a:rPr lang="en-US" altLang="en-US" i="1" dirty="0" err="1"/>
              <a:t>teaching_assistant</a:t>
            </a:r>
            <a:endParaRPr lang="en-US" altLang="en-US" i="1" dirty="0"/>
          </a:p>
          <a:p>
            <a:r>
              <a:rPr lang="en-US" altLang="en-US" dirty="0"/>
              <a:t>Chain of roles</a:t>
            </a:r>
          </a:p>
          <a:p>
            <a:pPr lvl="1"/>
            <a:r>
              <a:rPr lang="en-US" altLang="en-US" b="1" dirty="0"/>
              <a:t>create</a:t>
            </a:r>
            <a:r>
              <a:rPr lang="en-US" altLang="en-US" dirty="0"/>
              <a:t> </a:t>
            </a:r>
            <a:r>
              <a:rPr lang="en-US" altLang="en-US" b="1" dirty="0"/>
              <a:t>role</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instructor</a:t>
            </a:r>
            <a:r>
              <a:rPr lang="en-US" altLang="en-US" dirty="0"/>
              <a:t> </a:t>
            </a:r>
            <a:r>
              <a:rPr lang="en-US" altLang="en-US" b="1" dirty="0"/>
              <a:t>to</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dean</a:t>
            </a:r>
            <a:r>
              <a:rPr lang="en-US" altLang="en-US" dirty="0"/>
              <a:t> </a:t>
            </a:r>
            <a:r>
              <a:rPr lang="en-US" altLang="en-US" b="1" dirty="0"/>
              <a:t>to</a:t>
            </a:r>
            <a:r>
              <a:rPr lang="en-US" altLang="en-US" dirty="0"/>
              <a:t> Satoshi;</a:t>
            </a:r>
          </a:p>
          <a:p>
            <a:endParaRPr lang="en-US" altLang="en-US" sz="1500" dirty="0"/>
          </a:p>
        </p:txBody>
      </p:sp>
    </p:spTree>
    <p:extLst>
      <p:ext uri="{BB962C8B-B14F-4D97-AF65-F5344CB8AC3E}">
        <p14:creationId xmlns:p14="http://schemas.microsoft.com/office/powerpoint/2010/main" val="9008259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defRPr/>
            </a:pPr>
            <a:r>
              <a:rPr lang="en-US" dirty="0">
                <a:ea typeface="+mj-ea"/>
              </a:rPr>
              <a:t>Authorization on Views</a:t>
            </a:r>
          </a:p>
        </p:txBody>
      </p:sp>
      <p:sp>
        <p:nvSpPr>
          <p:cNvPr id="88067" name="Rectangle 3"/>
          <p:cNvSpPr>
            <a:spLocks noGrp="1" noChangeArrowheads="1"/>
          </p:cNvSpPr>
          <p:nvPr>
            <p:ph type="body" idx="1"/>
          </p:nvPr>
        </p:nvSpPr>
        <p:spPr>
          <a:xfrm>
            <a:off x="1719263" y="884350"/>
            <a:ext cx="5709128" cy="2797664"/>
          </a:xfrm>
        </p:spPr>
        <p:txBody>
          <a:bodyPr/>
          <a:lstStyle/>
          <a:p>
            <a:r>
              <a:rPr lang="en-US" altLang="en-US" b="1" dirty="0"/>
              <a:t>create view  </a:t>
            </a:r>
            <a:r>
              <a:rPr lang="en-US" altLang="en-US" i="1" dirty="0" err="1"/>
              <a:t>geo_instructor</a:t>
            </a:r>
            <a:r>
              <a:rPr lang="en-US" altLang="en-US" i="1" dirty="0"/>
              <a:t> </a:t>
            </a:r>
            <a:r>
              <a:rPr lang="en-US" altLang="en-US" b="1" dirty="0"/>
              <a:t>as</a:t>
            </a:r>
            <a:br>
              <a:rPr lang="en-US" altLang="en-US" b="1" dirty="0"/>
            </a:br>
            <a:r>
              <a:rPr lang="en-US" altLang="en-US" dirty="0"/>
              <a:t>(</a:t>
            </a:r>
            <a:r>
              <a:rPr lang="en-US" altLang="en-US" b="1" dirty="0"/>
              <a:t>select </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a:t>dept_name </a:t>
            </a:r>
            <a:r>
              <a:rPr lang="en-US" altLang="en-US" dirty="0"/>
              <a:t>= 'Geology');</a:t>
            </a:r>
          </a:p>
          <a:p>
            <a:r>
              <a:rPr lang="en-US" altLang="en-US" b="1" dirty="0"/>
              <a:t>grant select on </a:t>
            </a:r>
            <a:r>
              <a:rPr lang="en-US" altLang="en-US" i="1" dirty="0" err="1"/>
              <a:t>geo_instructor</a:t>
            </a:r>
            <a:r>
              <a:rPr lang="en-US" altLang="en-US" i="1" dirty="0"/>
              <a:t> </a:t>
            </a:r>
            <a:r>
              <a:rPr lang="en-US" altLang="en-US" b="1" dirty="0"/>
              <a:t>to </a:t>
            </a:r>
            <a:r>
              <a:rPr lang="en-US" altLang="en-US" i="1" dirty="0"/>
              <a:t> </a:t>
            </a:r>
            <a:r>
              <a:rPr lang="en-US" altLang="en-US" i="1" dirty="0" err="1"/>
              <a:t>geo_staff</a:t>
            </a:r>
            <a:endParaRPr lang="en-US" altLang="en-US" i="1" dirty="0"/>
          </a:p>
          <a:p>
            <a:r>
              <a:rPr lang="en-US" altLang="en-US" dirty="0"/>
              <a:t>Suppose that a  </a:t>
            </a:r>
            <a:r>
              <a:rPr lang="en-US" altLang="en-US" i="1" dirty="0" err="1"/>
              <a:t>geo_staff</a:t>
            </a:r>
            <a:r>
              <a:rPr lang="en-US" altLang="en-US" dirty="0"/>
              <a:t> member issues</a:t>
            </a:r>
          </a:p>
          <a:p>
            <a:pPr lvl="1"/>
            <a:r>
              <a:rPr lang="en-US" altLang="en-US" b="1" dirty="0"/>
              <a:t>select </a:t>
            </a:r>
            <a:r>
              <a:rPr lang="en-US" altLang="en-US" dirty="0"/>
              <a:t>*</a:t>
            </a:r>
            <a:br>
              <a:rPr lang="en-US" altLang="en-US" dirty="0"/>
            </a:br>
            <a:r>
              <a:rPr lang="en-US" altLang="en-US" b="1" dirty="0"/>
              <a:t>from </a:t>
            </a:r>
            <a:r>
              <a:rPr lang="en-US" altLang="en-US" i="1" dirty="0" err="1"/>
              <a:t>geo_instructor</a:t>
            </a:r>
            <a:r>
              <a:rPr lang="en-US" altLang="en-US" dirty="0"/>
              <a:t>;</a:t>
            </a:r>
          </a:p>
          <a:p>
            <a:r>
              <a:rPr lang="en-US" altLang="en-US" dirty="0"/>
              <a:t>What if </a:t>
            </a:r>
          </a:p>
          <a:p>
            <a:pPr lvl="1"/>
            <a:r>
              <a:rPr lang="en-US" altLang="en-US" i="1" dirty="0" err="1"/>
              <a:t>geo_staff</a:t>
            </a:r>
            <a:r>
              <a:rPr lang="en-US" altLang="en-US" dirty="0"/>
              <a:t> does not have permissions on </a:t>
            </a:r>
            <a:r>
              <a:rPr lang="en-US" altLang="en-US" i="1" dirty="0"/>
              <a:t>instructor?</a:t>
            </a:r>
          </a:p>
          <a:p>
            <a:pPr lvl="1"/>
            <a:r>
              <a:rPr lang="en-US" altLang="en-US" dirty="0"/>
              <a:t>Creator of view did not have some permissions on </a:t>
            </a:r>
            <a:r>
              <a:rPr lang="en-US" altLang="en-US" i="1" dirty="0"/>
              <a:t>instructor?</a:t>
            </a:r>
            <a:endParaRPr lang="en-US" altLang="en-US" dirty="0"/>
          </a:p>
          <a:p>
            <a:endParaRPr lang="en-US" altLang="en-US" dirty="0"/>
          </a:p>
        </p:txBody>
      </p:sp>
    </p:spTree>
    <p:extLst>
      <p:ext uri="{BB962C8B-B14F-4D97-AF65-F5344CB8AC3E}">
        <p14:creationId xmlns:p14="http://schemas.microsoft.com/office/powerpoint/2010/main" val="488233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a:defRPr/>
            </a:pPr>
            <a:r>
              <a:rPr lang="en-US" dirty="0">
                <a:ea typeface="+mj-ea"/>
              </a:rPr>
              <a:t>Other Authorization Features</a:t>
            </a:r>
          </a:p>
        </p:txBody>
      </p:sp>
      <p:sp>
        <p:nvSpPr>
          <p:cNvPr id="89091" name="Rectangle 3"/>
          <p:cNvSpPr>
            <a:spLocks noGrp="1" noChangeArrowheads="1"/>
          </p:cNvSpPr>
          <p:nvPr>
            <p:ph type="body" idx="1"/>
          </p:nvPr>
        </p:nvSpPr>
        <p:spPr>
          <a:xfrm>
            <a:off x="1719263" y="820342"/>
            <a:ext cx="5782369" cy="2764107"/>
          </a:xfrm>
        </p:spPr>
        <p:txBody>
          <a:bodyPr/>
          <a:lstStyle/>
          <a:p>
            <a:r>
              <a:rPr lang="en-US" altLang="en-US" b="1" dirty="0"/>
              <a:t>references</a:t>
            </a:r>
            <a:r>
              <a:rPr lang="en-US" altLang="en-US" dirty="0"/>
              <a:t> privilege to create foreign key</a:t>
            </a:r>
          </a:p>
          <a:p>
            <a:pPr lvl="1"/>
            <a:r>
              <a:rPr lang="en-US" altLang="en-US" b="1" dirty="0"/>
              <a:t>grant reference </a:t>
            </a:r>
            <a:r>
              <a:rPr lang="en-US" altLang="en-US" dirty="0"/>
              <a:t>(</a:t>
            </a:r>
            <a:r>
              <a:rPr lang="en-US" altLang="en-US" i="1" dirty="0"/>
              <a:t>dept_name</a:t>
            </a:r>
            <a:r>
              <a:rPr lang="en-US" altLang="en-US" dirty="0"/>
              <a:t>) </a:t>
            </a:r>
            <a:r>
              <a:rPr lang="en-US" altLang="en-US" b="1" dirty="0"/>
              <a:t>on </a:t>
            </a:r>
            <a:r>
              <a:rPr lang="en-US" altLang="en-US" i="1" dirty="0"/>
              <a:t>department </a:t>
            </a:r>
            <a:r>
              <a:rPr lang="en-US" altLang="en-US" b="1" dirty="0"/>
              <a:t>to </a:t>
            </a:r>
            <a:r>
              <a:rPr lang="en-US" altLang="en-US" dirty="0"/>
              <a:t>Mariano;</a:t>
            </a:r>
          </a:p>
          <a:p>
            <a:pPr lvl="1"/>
            <a:r>
              <a:rPr lang="en-US" altLang="en-US" dirty="0"/>
              <a:t>Why is this required?</a:t>
            </a:r>
          </a:p>
          <a:p>
            <a:r>
              <a:rPr lang="en-US" altLang="en-US" dirty="0"/>
              <a:t>transfer of privileges</a:t>
            </a:r>
          </a:p>
          <a:p>
            <a:pPr lvl="1"/>
            <a:r>
              <a:rPr lang="en-US" altLang="en-US" b="1" dirty="0"/>
              <a:t>grant select on </a:t>
            </a:r>
            <a:r>
              <a:rPr lang="en-US" altLang="en-US" i="1" dirty="0"/>
              <a:t>department </a:t>
            </a:r>
            <a:r>
              <a:rPr lang="en-US" altLang="en-US" b="1" dirty="0"/>
              <a:t>to </a:t>
            </a:r>
            <a:r>
              <a:rPr lang="en-US" altLang="en-US" dirty="0" err="1"/>
              <a:t>Amit</a:t>
            </a:r>
            <a:r>
              <a:rPr lang="en-US" altLang="en-US" dirty="0"/>
              <a:t> </a:t>
            </a:r>
            <a:r>
              <a:rPr lang="en-US" altLang="en-US" b="1" dirty="0"/>
              <a:t>with grant option</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cascade</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restrict</a:t>
            </a:r>
            <a:r>
              <a:rPr lang="en-US" altLang="en-US" dirty="0"/>
              <a:t>;</a:t>
            </a:r>
          </a:p>
          <a:p>
            <a:pPr lvl="1"/>
            <a:r>
              <a:rPr lang="en-US" altLang="en-US" dirty="0"/>
              <a:t>And more!</a:t>
            </a:r>
          </a:p>
        </p:txBody>
      </p:sp>
      <p:sp>
        <p:nvSpPr>
          <p:cNvPr id="2" name="TextBox 1">
            <a:extLst>
              <a:ext uri="{FF2B5EF4-FFF2-40B4-BE49-F238E27FC236}">
                <a16:creationId xmlns:a16="http://schemas.microsoft.com/office/drawing/2014/main" id="{3BFD4D67-A653-7245-A0D1-A283FB9407F1}"/>
              </a:ext>
            </a:extLst>
          </p:cNvPr>
          <p:cNvSpPr txBox="1"/>
          <p:nvPr/>
        </p:nvSpPr>
        <p:spPr>
          <a:xfrm>
            <a:off x="838200" y="3213154"/>
            <a:ext cx="6918754"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Like in many other cases, SQL DBMS have product specific variations.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Switch to notebook.</a:t>
            </a:r>
          </a:p>
        </p:txBody>
      </p:sp>
    </p:spTree>
    <p:extLst>
      <p:ext uri="{BB962C8B-B14F-4D97-AF65-F5344CB8AC3E}">
        <p14:creationId xmlns:p14="http://schemas.microsoft.com/office/powerpoint/2010/main" val="6112167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REST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5D1C6D88-BF3F-1CB0-95CC-D575DB92802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81</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6: ER, Relational, SQL (V)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22949166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0002381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16C9D2-C404-7E4D-FA67-AEB6293EACD5}"/>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8B21AAEF-7FFF-60B7-3205-BB079D6E6AB5}"/>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12427986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EE136EF-F816-00A5-5C20-F49CAFD00EFE}"/>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8A23EFF9-8BEC-242F-59A5-9A22785EDC8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8713415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FF21BA-7D03-25BD-647D-8CBA043E6536}"/>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934638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D0D20F2-3D32-67CE-FFFD-31B584BE50CF}"/>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12441184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2771ED-7D12-11D7-C3F3-70C112073B37}"/>
              </a:ext>
            </a:extLst>
          </p:cNvPr>
          <p:cNvSpPr txBox="1"/>
          <p:nvPr/>
        </p:nvSpPr>
        <p:spPr>
          <a:xfrm>
            <a:off x="304800" y="1809750"/>
            <a:ext cx="8763000" cy="369332"/>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jdbc:mysql</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://columbia-examples.ckkqqktwkcji.us-east-1.rds.amazonaws.com:3306</a:t>
            </a:r>
          </a:p>
        </p:txBody>
      </p:sp>
      <p:sp>
        <p:nvSpPr>
          <p:cNvPr id="4" name="Content Placeholder 3">
            <a:extLst>
              <a:ext uri="{FF2B5EF4-FFF2-40B4-BE49-F238E27FC236}">
                <a16:creationId xmlns:a16="http://schemas.microsoft.com/office/drawing/2014/main" id="{01605827-E35E-FC41-4D50-4A171CFDC867}"/>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6843C847-626F-D5AB-44A7-C76BFC77EA2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529409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6AFF5D-B19D-55D1-D9BE-2DAB460BF1F7}"/>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p>
                  </a:txBody>
                  <a:tcPr/>
                </a:tc>
                <a:tc>
                  <a:txBody>
                    <a:bodyPr/>
                    <a:lstStyle/>
                    <a:p>
                      <a:r>
                        <a:rPr lang="en-US" sz="1400" dirty="0"/>
                        <a:t>/people/21</a:t>
                      </a:r>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endParaRPr lang="en-US" sz="1400"/>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endParaRPr lang="en-US" sz="1400" dirty="0"/>
                    </a:p>
                  </a:txBody>
                  <a:tcPr/>
                </a:tc>
                <a:extLst>
                  <a:ext uri="{0D108BD9-81ED-4DB2-BD59-A6C34878D82A}">
                    <a16:rowId xmlns:a16="http://schemas.microsoft.com/office/drawing/2014/main" val="2294298711"/>
                  </a:ext>
                </a:extLst>
              </a:tr>
            </a:tbl>
          </a:graphicData>
        </a:graphic>
      </p:graphicFrame>
    </p:spTree>
    <p:extLst>
      <p:ext uri="{BB962C8B-B14F-4D97-AF65-F5344CB8AC3E}">
        <p14:creationId xmlns:p14="http://schemas.microsoft.com/office/powerpoint/2010/main" val="40379409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F53207-9207-C6D1-3897-8AD2A541D5E3}"/>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76E0D7BE-6494-83A6-8C98-66AC8FBD0439}"/>
              </a:ext>
            </a:extLst>
          </p:cNvPr>
          <p:cNvSpPr>
            <a:spLocks noGrp="1"/>
          </p:cNvSpPr>
          <p:nvPr>
            <p:ph type="title"/>
          </p:nvPr>
        </p:nvSpPr>
        <p:spPr/>
        <p:txBody>
          <a:bodyPr/>
          <a:lstStyle/>
          <a:p>
            <a:r>
              <a:rPr lang="en-US" dirty="0"/>
              <a:t>Application Architecture</a:t>
            </a:r>
          </a:p>
        </p:txBody>
      </p:sp>
      <p:pic>
        <p:nvPicPr>
          <p:cNvPr id="5" name="Picture 4">
            <a:extLst>
              <a:ext uri="{FF2B5EF4-FFF2-40B4-BE49-F238E27FC236}">
                <a16:creationId xmlns:a16="http://schemas.microsoft.com/office/drawing/2014/main" id="{384BB8DD-B4D4-6818-2523-83256F6228C3}"/>
              </a:ext>
            </a:extLst>
          </p:cNvPr>
          <p:cNvPicPr>
            <a:picLocks noChangeAspect="1"/>
          </p:cNvPicPr>
          <p:nvPr/>
        </p:nvPicPr>
        <p:blipFill>
          <a:blip r:embed="rId2"/>
          <a:stretch>
            <a:fillRect/>
          </a:stretch>
        </p:blipFill>
        <p:spPr>
          <a:xfrm>
            <a:off x="304800" y="666750"/>
            <a:ext cx="7696200" cy="3211114"/>
          </a:xfrm>
          <a:prstGeom prst="rect">
            <a:avLst/>
          </a:prstGeom>
        </p:spPr>
      </p:pic>
    </p:spTree>
    <p:extLst>
      <p:ext uri="{BB962C8B-B14F-4D97-AF65-F5344CB8AC3E}">
        <p14:creationId xmlns:p14="http://schemas.microsoft.com/office/powerpoint/2010/main" val="3959748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Sample Projects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Lecture 6: ER, Relational, SQL (V)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091494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8C2899-0BF7-C888-F77D-F2F577579E95}"/>
              </a:ext>
            </a:extLst>
          </p:cNvPr>
          <p:cNvSpPr>
            <a:spLocks noGrp="1"/>
          </p:cNvSpPr>
          <p:nvPr>
            <p:ph idx="1"/>
          </p:nvPr>
        </p:nvSpPr>
        <p:spPr/>
        <p:txBody>
          <a:bodyPr/>
          <a:lstStyle/>
          <a:p>
            <a:r>
              <a:rPr lang="en-US" dirty="0"/>
              <a:t>The programming track will implement a simple, full stack web application.</a:t>
            </a:r>
          </a:p>
          <a:p>
            <a:endParaRPr lang="en-US" dirty="0"/>
          </a:p>
          <a:p>
            <a:endParaRPr lang="en-US" dirty="0"/>
          </a:p>
          <a:p>
            <a:endParaRPr lang="en-US" dirty="0"/>
          </a:p>
          <a:p>
            <a:endParaRPr lang="en-US" dirty="0"/>
          </a:p>
          <a:p>
            <a:r>
              <a:rPr lang="en-US" dirty="0"/>
              <a:t>The non-programming track will implement a data engineering and visualization process in a </a:t>
            </a:r>
            <a:r>
              <a:rPr lang="en-US" dirty="0" err="1"/>
              <a:t>Jupyter</a:t>
            </a:r>
            <a:r>
              <a:rPr lang="en-US" dirty="0"/>
              <a:t> notebook.</a:t>
            </a:r>
          </a:p>
        </p:txBody>
      </p:sp>
      <p:sp>
        <p:nvSpPr>
          <p:cNvPr id="3" name="Title 2">
            <a:extLst>
              <a:ext uri="{FF2B5EF4-FFF2-40B4-BE49-F238E27FC236}">
                <a16:creationId xmlns:a16="http://schemas.microsoft.com/office/drawing/2014/main" id="{65586EC1-828B-7B6D-359A-C5EA704903DE}"/>
              </a:ext>
            </a:extLst>
          </p:cNvPr>
          <p:cNvSpPr>
            <a:spLocks noGrp="1"/>
          </p:cNvSpPr>
          <p:nvPr>
            <p:ph type="title"/>
          </p:nvPr>
        </p:nvSpPr>
        <p:spPr/>
        <p:txBody>
          <a:bodyPr/>
          <a:lstStyle/>
          <a:p>
            <a:r>
              <a:rPr lang="en-US" dirty="0"/>
              <a:t>Projects</a:t>
            </a:r>
          </a:p>
        </p:txBody>
      </p:sp>
      <p:pic>
        <p:nvPicPr>
          <p:cNvPr id="6" name="Picture 5">
            <a:extLst>
              <a:ext uri="{FF2B5EF4-FFF2-40B4-BE49-F238E27FC236}">
                <a16:creationId xmlns:a16="http://schemas.microsoft.com/office/drawing/2014/main" id="{10C6AD2B-0629-F46C-2D39-8C3565AD4676}"/>
              </a:ext>
            </a:extLst>
          </p:cNvPr>
          <p:cNvPicPr>
            <a:picLocks noChangeAspect="1"/>
          </p:cNvPicPr>
          <p:nvPr/>
        </p:nvPicPr>
        <p:blipFill>
          <a:blip r:embed="rId2"/>
          <a:stretch>
            <a:fillRect/>
          </a:stretch>
        </p:blipFill>
        <p:spPr>
          <a:xfrm>
            <a:off x="5322277" y="1044664"/>
            <a:ext cx="3067050" cy="1377950"/>
          </a:xfrm>
          <a:prstGeom prst="rect">
            <a:avLst/>
          </a:prstGeom>
        </p:spPr>
      </p:pic>
      <p:pic>
        <p:nvPicPr>
          <p:cNvPr id="7" name="Picture 6">
            <a:extLst>
              <a:ext uri="{FF2B5EF4-FFF2-40B4-BE49-F238E27FC236}">
                <a16:creationId xmlns:a16="http://schemas.microsoft.com/office/drawing/2014/main" id="{0418D3F5-5F08-2F87-4B64-F1FDAAB3AA1E}"/>
              </a:ext>
            </a:extLst>
          </p:cNvPr>
          <p:cNvPicPr>
            <a:picLocks noChangeAspect="1"/>
          </p:cNvPicPr>
          <p:nvPr/>
        </p:nvPicPr>
        <p:blipFill>
          <a:blip r:embed="rId3"/>
          <a:stretch>
            <a:fillRect/>
          </a:stretch>
        </p:blipFill>
        <p:spPr>
          <a:xfrm>
            <a:off x="626918" y="1047750"/>
            <a:ext cx="4191000" cy="1335918"/>
          </a:xfrm>
          <a:prstGeom prst="rect">
            <a:avLst/>
          </a:prstGeom>
        </p:spPr>
      </p:pic>
      <p:pic>
        <p:nvPicPr>
          <p:cNvPr id="8" name="Picture 7">
            <a:extLst>
              <a:ext uri="{FF2B5EF4-FFF2-40B4-BE49-F238E27FC236}">
                <a16:creationId xmlns:a16="http://schemas.microsoft.com/office/drawing/2014/main" id="{E150316E-E69F-9AAC-9B79-A4BE99D6CBBB}"/>
              </a:ext>
            </a:extLst>
          </p:cNvPr>
          <p:cNvPicPr>
            <a:picLocks noChangeAspect="1"/>
          </p:cNvPicPr>
          <p:nvPr/>
        </p:nvPicPr>
        <p:blipFill>
          <a:blip r:embed="rId4"/>
          <a:stretch>
            <a:fillRect/>
          </a:stretch>
        </p:blipFill>
        <p:spPr>
          <a:xfrm>
            <a:off x="614662" y="3159098"/>
            <a:ext cx="1522244" cy="1470052"/>
          </a:xfrm>
          <a:prstGeom prst="rect">
            <a:avLst/>
          </a:prstGeom>
        </p:spPr>
      </p:pic>
      <p:pic>
        <p:nvPicPr>
          <p:cNvPr id="9" name="Picture 8">
            <a:extLst>
              <a:ext uri="{FF2B5EF4-FFF2-40B4-BE49-F238E27FC236}">
                <a16:creationId xmlns:a16="http://schemas.microsoft.com/office/drawing/2014/main" id="{A456D911-C2B2-6C43-AAAC-8BDFD7AF351A}"/>
              </a:ext>
            </a:extLst>
          </p:cNvPr>
          <p:cNvPicPr>
            <a:picLocks noChangeAspect="1"/>
          </p:cNvPicPr>
          <p:nvPr/>
        </p:nvPicPr>
        <p:blipFill>
          <a:blip r:embed="rId5"/>
          <a:stretch>
            <a:fillRect/>
          </a:stretch>
        </p:blipFill>
        <p:spPr>
          <a:xfrm>
            <a:off x="2209800" y="3257550"/>
            <a:ext cx="6384559" cy="1080906"/>
          </a:xfrm>
          <a:prstGeom prst="rect">
            <a:avLst/>
          </a:prstGeom>
        </p:spPr>
      </p:pic>
    </p:spTree>
    <p:extLst>
      <p:ext uri="{BB962C8B-B14F-4D97-AF65-F5344CB8AC3E}">
        <p14:creationId xmlns:p14="http://schemas.microsoft.com/office/powerpoint/2010/main" val="35114682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881E0D-8803-9849-ACC7-FC6AF7766ACE}"/>
              </a:ext>
            </a:extLst>
          </p:cNvPr>
          <p:cNvSpPr>
            <a:spLocks noGrp="1"/>
          </p:cNvSpPr>
          <p:nvPr>
            <p:ph type="title"/>
          </p:nvPr>
        </p:nvSpPr>
        <p:spPr/>
        <p:txBody>
          <a:bodyPr/>
          <a:lstStyle/>
          <a:p>
            <a:r>
              <a:rPr lang="en-US" dirty="0"/>
              <a:t>Game of Thrones</a:t>
            </a:r>
          </a:p>
        </p:txBody>
      </p:sp>
      <p:sp>
        <p:nvSpPr>
          <p:cNvPr id="2" name="Content Placeholder 1">
            <a:extLst>
              <a:ext uri="{FF2B5EF4-FFF2-40B4-BE49-F238E27FC236}">
                <a16:creationId xmlns:a16="http://schemas.microsoft.com/office/drawing/2014/main" id="{185D1562-615A-F046-8BEE-7B1E02865A8F}"/>
              </a:ext>
            </a:extLst>
          </p:cNvPr>
          <p:cNvSpPr>
            <a:spLocks noGrp="1"/>
          </p:cNvSpPr>
          <p:nvPr>
            <p:ph idx="1"/>
          </p:nvPr>
        </p:nvSpPr>
        <p:spPr>
          <a:xfrm>
            <a:off x="152399" y="552450"/>
            <a:ext cx="4453703" cy="4038600"/>
          </a:xfrm>
        </p:spPr>
        <p:txBody>
          <a:bodyPr/>
          <a:lstStyle/>
          <a:p>
            <a:pPr>
              <a:spcBef>
                <a:spcPts val="0"/>
              </a:spcBef>
              <a:spcAft>
                <a:spcPts val="200"/>
              </a:spcAft>
            </a:pPr>
            <a:r>
              <a:rPr lang="en-US" dirty="0"/>
              <a:t>Bottom-Up Data Mapping:</a:t>
            </a:r>
          </a:p>
          <a:p>
            <a:pPr lvl="1">
              <a:spcBef>
                <a:spcPts val="0"/>
              </a:spcBef>
              <a:spcAft>
                <a:spcPts val="200"/>
              </a:spcAft>
            </a:pPr>
            <a:r>
              <a:rPr lang="en-US" dirty="0"/>
              <a:t>“Nouns” usually map to Entity/Entity Set.</a:t>
            </a:r>
          </a:p>
          <a:p>
            <a:pPr lvl="1">
              <a:spcBef>
                <a:spcPts val="0"/>
              </a:spcBef>
              <a:spcAft>
                <a:spcPts val="200"/>
              </a:spcAft>
            </a:pPr>
            <a:r>
              <a:rPr lang="en-US" dirty="0"/>
              <a:t>Nouns inside other nouns often map to:</a:t>
            </a:r>
          </a:p>
          <a:p>
            <a:pPr lvl="2">
              <a:spcBef>
                <a:spcPts val="0"/>
              </a:spcBef>
              <a:spcAft>
                <a:spcPts val="200"/>
              </a:spcAft>
            </a:pPr>
            <a:r>
              <a:rPr lang="en-US" dirty="0"/>
              <a:t>Attribute</a:t>
            </a:r>
          </a:p>
          <a:p>
            <a:pPr lvl="2">
              <a:spcBef>
                <a:spcPts val="0"/>
              </a:spcBef>
              <a:spcAft>
                <a:spcPts val="200"/>
              </a:spcAft>
            </a:pPr>
            <a:r>
              <a:rPr lang="en-US" dirty="0"/>
              <a:t>Relationship</a:t>
            </a:r>
          </a:p>
          <a:p>
            <a:pPr lvl="1">
              <a:spcBef>
                <a:spcPts val="0"/>
              </a:spcBef>
              <a:spcAft>
                <a:spcPts val="200"/>
              </a:spcAft>
            </a:pPr>
            <a:r>
              <a:rPr lang="en-US" dirty="0"/>
              <a:t>Verbs often map to relationships.</a:t>
            </a:r>
          </a:p>
          <a:p>
            <a:pPr lvl="1">
              <a:spcBef>
                <a:spcPts val="0"/>
              </a:spcBef>
              <a:spcAft>
                <a:spcPts val="200"/>
              </a:spcAft>
            </a:pPr>
            <a:r>
              <a:rPr lang="en-US" dirty="0"/>
              <a:t>Adjectives usually map to properties.</a:t>
            </a:r>
          </a:p>
          <a:p>
            <a:pPr>
              <a:spcBef>
                <a:spcPts val="0"/>
              </a:spcBef>
              <a:spcAft>
                <a:spcPts val="200"/>
              </a:spcAft>
            </a:pPr>
            <a:r>
              <a:rPr lang="en-US" dirty="0"/>
              <a:t>We will start with a subset of the information:</a:t>
            </a:r>
          </a:p>
          <a:p>
            <a:pPr lvl="1">
              <a:spcBef>
                <a:spcPts val="0"/>
              </a:spcBef>
              <a:spcAft>
                <a:spcPts val="200"/>
              </a:spcAft>
            </a:pPr>
            <a:r>
              <a:rPr lang="en-US" dirty="0"/>
              <a:t>Game of Thrones:</a:t>
            </a:r>
          </a:p>
          <a:p>
            <a:pPr lvl="2">
              <a:spcBef>
                <a:spcPts val="0"/>
              </a:spcBef>
              <a:spcAft>
                <a:spcPts val="200"/>
              </a:spcAft>
            </a:pPr>
            <a:r>
              <a:rPr lang="en-US" dirty="0"/>
              <a:t>Episodes</a:t>
            </a:r>
          </a:p>
          <a:p>
            <a:pPr lvl="2">
              <a:spcBef>
                <a:spcPts val="0"/>
              </a:spcBef>
              <a:spcAft>
                <a:spcPts val="200"/>
              </a:spcAft>
            </a:pPr>
            <a:r>
              <a:rPr lang="en-US" dirty="0"/>
              <a:t>Characters</a:t>
            </a:r>
          </a:p>
          <a:p>
            <a:pPr lvl="1">
              <a:spcBef>
                <a:spcPts val="0"/>
              </a:spcBef>
              <a:spcAft>
                <a:spcPts val="200"/>
              </a:spcAft>
            </a:pPr>
            <a:r>
              <a:rPr lang="en-US" dirty="0"/>
              <a:t>IMDB:</a:t>
            </a:r>
          </a:p>
          <a:p>
            <a:pPr lvl="2">
              <a:spcBef>
                <a:spcPts val="0"/>
              </a:spcBef>
              <a:spcAft>
                <a:spcPts val="200"/>
              </a:spcAft>
            </a:pPr>
            <a:r>
              <a:rPr lang="en-US" dirty="0" err="1"/>
              <a:t>names_basics</a:t>
            </a:r>
            <a:endParaRPr lang="en-US" dirty="0"/>
          </a:p>
          <a:p>
            <a:pPr lvl="2">
              <a:spcBef>
                <a:spcPts val="0"/>
              </a:spcBef>
              <a:spcAft>
                <a:spcPts val="200"/>
              </a:spcAft>
            </a:pPr>
            <a:r>
              <a:rPr lang="en-US" dirty="0" err="1"/>
              <a:t>title_basics</a:t>
            </a:r>
            <a:endParaRPr lang="en-US" dirty="0"/>
          </a:p>
        </p:txBody>
      </p:sp>
      <p:sp>
        <p:nvSpPr>
          <p:cNvPr id="4" name="Content Placeholder 3">
            <a:extLst>
              <a:ext uri="{FF2B5EF4-FFF2-40B4-BE49-F238E27FC236}">
                <a16:creationId xmlns:a16="http://schemas.microsoft.com/office/drawing/2014/main" id="{2296D72C-620D-C748-96BD-B61003137C9B}"/>
              </a:ext>
            </a:extLst>
          </p:cNvPr>
          <p:cNvSpPr>
            <a:spLocks noGrp="1"/>
          </p:cNvSpPr>
          <p:nvPr>
            <p:ph idx="10"/>
          </p:nvPr>
        </p:nvSpPr>
        <p:spPr/>
        <p:txBody>
          <a:bodyPr/>
          <a:lstStyle/>
          <a:p>
            <a:r>
              <a:rPr lang="en-US" dirty="0"/>
              <a:t>Entities Sets</a:t>
            </a:r>
          </a:p>
          <a:p>
            <a:pPr lvl="1"/>
            <a:r>
              <a:rPr lang="en-US" dirty="0"/>
              <a:t>Character</a:t>
            </a:r>
          </a:p>
          <a:p>
            <a:pPr lvl="1"/>
            <a:r>
              <a:rPr lang="en-US" dirty="0"/>
              <a:t>Season</a:t>
            </a:r>
          </a:p>
          <a:p>
            <a:pPr lvl="1"/>
            <a:r>
              <a:rPr lang="en-US" dirty="0"/>
              <a:t>Episode</a:t>
            </a:r>
          </a:p>
          <a:p>
            <a:pPr lvl="1"/>
            <a:r>
              <a:rPr lang="en-US" dirty="0"/>
              <a:t>Scene</a:t>
            </a:r>
          </a:p>
          <a:p>
            <a:pPr lvl="1"/>
            <a:r>
              <a:rPr lang="en-US" dirty="0"/>
              <a:t>Location, Sublocation</a:t>
            </a:r>
          </a:p>
          <a:p>
            <a:pPr lvl="1"/>
            <a:r>
              <a:rPr lang="en-US" dirty="0"/>
              <a:t>... ...</a:t>
            </a:r>
          </a:p>
          <a:p>
            <a:r>
              <a:rPr lang="en-US" dirty="0"/>
              <a:t>Relationships</a:t>
            </a:r>
          </a:p>
          <a:p>
            <a:pPr lvl="1"/>
            <a:r>
              <a:rPr lang="en-US" dirty="0"/>
              <a:t>Character – Scene</a:t>
            </a:r>
          </a:p>
          <a:p>
            <a:pPr lvl="1"/>
            <a:r>
              <a:rPr lang="en-US" dirty="0"/>
              <a:t>Character – Character (e.g. </a:t>
            </a:r>
            <a:r>
              <a:rPr lang="en-US" dirty="0" err="1"/>
              <a:t>KilledBy</a:t>
            </a:r>
            <a:r>
              <a:rPr lang="en-US" dirty="0"/>
              <a:t>)</a:t>
            </a:r>
          </a:p>
          <a:p>
            <a:pPr lvl="1"/>
            <a:r>
              <a:rPr lang="en-US" dirty="0"/>
              <a:t>Season – IMDB Title</a:t>
            </a:r>
          </a:p>
          <a:p>
            <a:pPr lvl="1"/>
            <a:r>
              <a:rPr lang="en-US" dirty="0"/>
              <a:t>Character – IMDB Name</a:t>
            </a:r>
          </a:p>
          <a:p>
            <a:pPr lvl="1"/>
            <a:r>
              <a:rPr lang="en-US" dirty="0"/>
              <a:t>... ...</a:t>
            </a:r>
          </a:p>
        </p:txBody>
      </p:sp>
    </p:spTree>
    <p:extLst>
      <p:ext uri="{BB962C8B-B14F-4D97-AF65-F5344CB8AC3E}">
        <p14:creationId xmlns:p14="http://schemas.microsoft.com/office/powerpoint/2010/main" val="31662650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881E0D-8803-9849-ACC7-FC6AF7766ACE}"/>
              </a:ext>
            </a:extLst>
          </p:cNvPr>
          <p:cNvSpPr>
            <a:spLocks noGrp="1"/>
          </p:cNvSpPr>
          <p:nvPr>
            <p:ph type="title"/>
          </p:nvPr>
        </p:nvSpPr>
        <p:spPr/>
        <p:txBody>
          <a:bodyPr/>
          <a:lstStyle/>
          <a:p>
            <a:r>
              <a:rPr lang="en-US" dirty="0"/>
              <a:t>Game of Thrones</a:t>
            </a:r>
          </a:p>
        </p:txBody>
      </p:sp>
      <p:sp>
        <p:nvSpPr>
          <p:cNvPr id="2" name="Content Placeholder 1">
            <a:extLst>
              <a:ext uri="{FF2B5EF4-FFF2-40B4-BE49-F238E27FC236}">
                <a16:creationId xmlns:a16="http://schemas.microsoft.com/office/drawing/2014/main" id="{185D1562-615A-F046-8BEE-7B1E02865A8F}"/>
              </a:ext>
            </a:extLst>
          </p:cNvPr>
          <p:cNvSpPr>
            <a:spLocks noGrp="1"/>
          </p:cNvSpPr>
          <p:nvPr>
            <p:ph idx="1"/>
          </p:nvPr>
        </p:nvSpPr>
        <p:spPr>
          <a:xfrm>
            <a:off x="152399" y="552450"/>
            <a:ext cx="4453703" cy="4038600"/>
          </a:xfrm>
        </p:spPr>
        <p:txBody>
          <a:bodyPr/>
          <a:lstStyle/>
          <a:p>
            <a:pPr>
              <a:spcBef>
                <a:spcPts val="0"/>
              </a:spcBef>
              <a:spcAft>
                <a:spcPts val="200"/>
              </a:spcAft>
            </a:pPr>
            <a:r>
              <a:rPr lang="en-US" dirty="0"/>
              <a:t>Bottom-Up Data Mapping:</a:t>
            </a:r>
          </a:p>
          <a:p>
            <a:pPr lvl="1">
              <a:spcBef>
                <a:spcPts val="0"/>
              </a:spcBef>
              <a:spcAft>
                <a:spcPts val="200"/>
              </a:spcAft>
            </a:pPr>
            <a:r>
              <a:rPr lang="en-US" dirty="0"/>
              <a:t>“Nouns” usually map to Entity/Entity Set.</a:t>
            </a:r>
          </a:p>
          <a:p>
            <a:pPr lvl="1">
              <a:spcBef>
                <a:spcPts val="0"/>
              </a:spcBef>
              <a:spcAft>
                <a:spcPts val="200"/>
              </a:spcAft>
            </a:pPr>
            <a:r>
              <a:rPr lang="en-US" dirty="0"/>
              <a:t>Nouns inside other nouns often map to:</a:t>
            </a:r>
          </a:p>
          <a:p>
            <a:pPr lvl="2">
              <a:spcBef>
                <a:spcPts val="0"/>
              </a:spcBef>
              <a:spcAft>
                <a:spcPts val="200"/>
              </a:spcAft>
            </a:pPr>
            <a:r>
              <a:rPr lang="en-US" dirty="0"/>
              <a:t>Attribute</a:t>
            </a:r>
          </a:p>
          <a:p>
            <a:pPr lvl="2">
              <a:spcBef>
                <a:spcPts val="0"/>
              </a:spcBef>
              <a:spcAft>
                <a:spcPts val="200"/>
              </a:spcAft>
            </a:pPr>
            <a:r>
              <a:rPr lang="en-US" dirty="0"/>
              <a:t>Relationship</a:t>
            </a:r>
          </a:p>
          <a:p>
            <a:pPr lvl="1">
              <a:spcBef>
                <a:spcPts val="0"/>
              </a:spcBef>
              <a:spcAft>
                <a:spcPts val="200"/>
              </a:spcAft>
            </a:pPr>
            <a:r>
              <a:rPr lang="en-US" dirty="0"/>
              <a:t>Verbs often map to relationships.</a:t>
            </a:r>
          </a:p>
          <a:p>
            <a:pPr lvl="1">
              <a:spcBef>
                <a:spcPts val="0"/>
              </a:spcBef>
              <a:spcAft>
                <a:spcPts val="200"/>
              </a:spcAft>
            </a:pPr>
            <a:r>
              <a:rPr lang="en-US" dirty="0"/>
              <a:t>Adjectives usually map to properties.</a:t>
            </a:r>
          </a:p>
          <a:p>
            <a:pPr>
              <a:spcBef>
                <a:spcPts val="0"/>
              </a:spcBef>
              <a:spcAft>
                <a:spcPts val="200"/>
              </a:spcAft>
            </a:pPr>
            <a:r>
              <a:rPr lang="en-US" dirty="0"/>
              <a:t>We will start with a subset of the information:</a:t>
            </a:r>
          </a:p>
          <a:p>
            <a:pPr lvl="1">
              <a:spcBef>
                <a:spcPts val="0"/>
              </a:spcBef>
              <a:spcAft>
                <a:spcPts val="200"/>
              </a:spcAft>
            </a:pPr>
            <a:r>
              <a:rPr lang="en-US" dirty="0"/>
              <a:t>Game of Thrones:</a:t>
            </a:r>
          </a:p>
          <a:p>
            <a:pPr lvl="2">
              <a:spcBef>
                <a:spcPts val="0"/>
              </a:spcBef>
              <a:spcAft>
                <a:spcPts val="200"/>
              </a:spcAft>
            </a:pPr>
            <a:r>
              <a:rPr lang="en-US" dirty="0"/>
              <a:t>Episodes</a:t>
            </a:r>
          </a:p>
          <a:p>
            <a:pPr lvl="2">
              <a:spcBef>
                <a:spcPts val="0"/>
              </a:spcBef>
              <a:spcAft>
                <a:spcPts val="200"/>
              </a:spcAft>
            </a:pPr>
            <a:r>
              <a:rPr lang="en-US" dirty="0"/>
              <a:t>Characters</a:t>
            </a:r>
          </a:p>
          <a:p>
            <a:pPr lvl="1">
              <a:spcBef>
                <a:spcPts val="0"/>
              </a:spcBef>
              <a:spcAft>
                <a:spcPts val="200"/>
              </a:spcAft>
            </a:pPr>
            <a:r>
              <a:rPr lang="en-US" dirty="0"/>
              <a:t>IMDB:</a:t>
            </a:r>
          </a:p>
          <a:p>
            <a:pPr lvl="2">
              <a:spcBef>
                <a:spcPts val="0"/>
              </a:spcBef>
              <a:spcAft>
                <a:spcPts val="200"/>
              </a:spcAft>
            </a:pPr>
            <a:r>
              <a:rPr lang="en-US" dirty="0" err="1"/>
              <a:t>names_basics</a:t>
            </a:r>
            <a:endParaRPr lang="en-US" dirty="0"/>
          </a:p>
          <a:p>
            <a:pPr lvl="2">
              <a:spcBef>
                <a:spcPts val="0"/>
              </a:spcBef>
              <a:spcAft>
                <a:spcPts val="200"/>
              </a:spcAft>
            </a:pPr>
            <a:r>
              <a:rPr lang="en-US" dirty="0" err="1"/>
              <a:t>title_basics</a:t>
            </a:r>
            <a:endParaRPr lang="en-US" dirty="0"/>
          </a:p>
        </p:txBody>
      </p:sp>
      <p:sp>
        <p:nvSpPr>
          <p:cNvPr id="4" name="Content Placeholder 3">
            <a:extLst>
              <a:ext uri="{FF2B5EF4-FFF2-40B4-BE49-F238E27FC236}">
                <a16:creationId xmlns:a16="http://schemas.microsoft.com/office/drawing/2014/main" id="{2296D72C-620D-C748-96BD-B61003137C9B}"/>
              </a:ext>
            </a:extLst>
          </p:cNvPr>
          <p:cNvSpPr>
            <a:spLocks noGrp="1"/>
          </p:cNvSpPr>
          <p:nvPr>
            <p:ph idx="10"/>
          </p:nvPr>
        </p:nvSpPr>
        <p:spPr/>
        <p:txBody>
          <a:bodyPr/>
          <a:lstStyle/>
          <a:p>
            <a:r>
              <a:rPr lang="en-US" dirty="0"/>
              <a:t>Entities Sets</a:t>
            </a:r>
          </a:p>
          <a:p>
            <a:pPr lvl="1"/>
            <a:r>
              <a:rPr lang="en-US" dirty="0"/>
              <a:t>Character</a:t>
            </a:r>
          </a:p>
          <a:p>
            <a:pPr lvl="1"/>
            <a:r>
              <a:rPr lang="en-US" dirty="0"/>
              <a:t>Season</a:t>
            </a:r>
          </a:p>
          <a:p>
            <a:pPr lvl="1"/>
            <a:r>
              <a:rPr lang="en-US" dirty="0"/>
              <a:t>Episode</a:t>
            </a:r>
          </a:p>
          <a:p>
            <a:pPr lvl="1"/>
            <a:r>
              <a:rPr lang="en-US" dirty="0"/>
              <a:t>Scene</a:t>
            </a:r>
          </a:p>
          <a:p>
            <a:pPr lvl="1"/>
            <a:r>
              <a:rPr lang="en-US" dirty="0"/>
              <a:t>Location, Sublocation</a:t>
            </a:r>
          </a:p>
          <a:p>
            <a:pPr lvl="1"/>
            <a:r>
              <a:rPr lang="en-US" dirty="0"/>
              <a:t>... ...</a:t>
            </a:r>
          </a:p>
          <a:p>
            <a:r>
              <a:rPr lang="en-US" dirty="0"/>
              <a:t>Relationships</a:t>
            </a:r>
          </a:p>
          <a:p>
            <a:pPr lvl="1"/>
            <a:r>
              <a:rPr lang="en-US" dirty="0"/>
              <a:t>Character – Scene</a:t>
            </a:r>
          </a:p>
          <a:p>
            <a:pPr lvl="1"/>
            <a:r>
              <a:rPr lang="en-US" dirty="0"/>
              <a:t>Character – Character (e.g. </a:t>
            </a:r>
            <a:r>
              <a:rPr lang="en-US" dirty="0" err="1"/>
              <a:t>KilledBy</a:t>
            </a:r>
            <a:r>
              <a:rPr lang="en-US" dirty="0"/>
              <a:t>)</a:t>
            </a:r>
          </a:p>
          <a:p>
            <a:pPr lvl="1"/>
            <a:r>
              <a:rPr lang="en-US" dirty="0"/>
              <a:t>Season – IMDB Title</a:t>
            </a:r>
          </a:p>
          <a:p>
            <a:pPr lvl="1"/>
            <a:r>
              <a:rPr lang="en-US" dirty="0"/>
              <a:t>Character – IMDB Name</a:t>
            </a:r>
          </a:p>
          <a:p>
            <a:pPr lvl="1"/>
            <a:r>
              <a:rPr lang="en-US" dirty="0"/>
              <a:t>... ...</a:t>
            </a:r>
          </a:p>
        </p:txBody>
      </p:sp>
      <p:sp>
        <p:nvSpPr>
          <p:cNvPr id="5" name="Rounded Rectangle 4">
            <a:extLst>
              <a:ext uri="{FF2B5EF4-FFF2-40B4-BE49-F238E27FC236}">
                <a16:creationId xmlns:a16="http://schemas.microsoft.com/office/drawing/2014/main" id="{0C59C196-0E14-C345-80C0-1D4301CF007A}"/>
              </a:ext>
            </a:extLst>
          </p:cNvPr>
          <p:cNvSpPr/>
          <p:nvPr/>
        </p:nvSpPr>
        <p:spPr>
          <a:xfrm>
            <a:off x="914400" y="742950"/>
            <a:ext cx="7696200" cy="3276600"/>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mj-lt"/>
              <a:buAutoNum type="arabicPeriod"/>
            </a:pPr>
            <a:r>
              <a:rPr lang="en-US" dirty="0">
                <a:solidFill>
                  <a:schemeClr val="tx1"/>
                </a:solidFill>
              </a:rPr>
              <a:t>IMDB: </a:t>
            </a:r>
            <a:r>
              <a:rPr lang="en-US" dirty="0">
                <a:solidFill>
                  <a:schemeClr val="tx1"/>
                </a:solidFill>
                <a:hlinkClick r:id="rId2">
                  <a:extLst>
                    <a:ext uri="{A12FA001-AC4F-418D-AE19-62706E023703}">
                      <ahyp:hlinkClr xmlns:ahyp="http://schemas.microsoft.com/office/drawing/2018/hyperlinkcolor" val="tx"/>
                    </a:ext>
                  </a:extLst>
                </a:hlinkClick>
              </a:rPr>
              <a:t>https://developer.imdb.com/non-commercial-datasets/</a:t>
            </a:r>
            <a:endParaRPr lang="en-US" dirty="0">
              <a:solidFill>
                <a:schemeClr val="tx1"/>
              </a:solidFill>
            </a:endParaRPr>
          </a:p>
          <a:p>
            <a:pPr marL="800100" lvl="1" indent="-342900">
              <a:buFont typeface="Arial" panose="020B0604020202020204" pitchFamily="34" charset="0"/>
              <a:buChar char="•"/>
            </a:pPr>
            <a:r>
              <a:rPr lang="en-US" dirty="0">
                <a:solidFill>
                  <a:schemeClr val="tx1"/>
                </a:solidFill>
              </a:rPr>
              <a:t>Do not download.</a:t>
            </a:r>
          </a:p>
          <a:p>
            <a:pPr marL="800100" lvl="1" indent="-342900">
              <a:buFont typeface="Arial" panose="020B0604020202020204" pitchFamily="34" charset="0"/>
              <a:buChar char="•"/>
            </a:pPr>
            <a:r>
              <a:rPr lang="en-US" dirty="0">
                <a:solidFill>
                  <a:schemeClr val="tx1"/>
                </a:solidFill>
              </a:rPr>
              <a:t>Despite being “tiny” compared to the </a:t>
            </a:r>
            <a:r>
              <a:rPr lang="en-US" dirty="0" err="1">
                <a:solidFill>
                  <a:schemeClr val="tx1"/>
                </a:solidFill>
              </a:rPr>
              <a:t>reall</a:t>
            </a:r>
            <a:r>
              <a:rPr lang="en-US" dirty="0">
                <a:solidFill>
                  <a:schemeClr val="tx1"/>
                </a:solidFill>
              </a:rPr>
              <a:t> world.</a:t>
            </a:r>
          </a:p>
          <a:p>
            <a:pPr marL="800100" lvl="1" indent="-342900">
              <a:buFont typeface="Arial" panose="020B0604020202020204" pitchFamily="34" charset="0"/>
              <a:buChar char="•"/>
            </a:pPr>
            <a:r>
              <a:rPr lang="en-US" dirty="0">
                <a:solidFill>
                  <a:schemeClr val="tx1"/>
                </a:solidFill>
              </a:rPr>
              <a:t>The datasets are too big for most laptops.</a:t>
            </a:r>
            <a:br>
              <a:rPr lang="en-US" dirty="0">
                <a:solidFill>
                  <a:schemeClr val="tx1"/>
                </a:solidFill>
              </a:rPr>
            </a:br>
            <a:endParaRPr lang="en-US" dirty="0">
              <a:solidFill>
                <a:schemeClr val="tx1"/>
              </a:solidFill>
            </a:endParaRPr>
          </a:p>
          <a:p>
            <a:pPr marL="342900" indent="-342900">
              <a:buFont typeface="+mj-lt"/>
              <a:buAutoNum type="arabicPeriod"/>
            </a:pPr>
            <a:r>
              <a:rPr lang="en-US" dirty="0">
                <a:solidFill>
                  <a:schemeClr val="tx1"/>
                </a:solidFill>
              </a:rPr>
              <a:t>Game of Thrones: https://</a:t>
            </a:r>
            <a:r>
              <a:rPr lang="en-US" dirty="0" err="1">
                <a:solidFill>
                  <a:schemeClr val="tx1"/>
                </a:solidFill>
              </a:rPr>
              <a:t>github.com</a:t>
            </a:r>
            <a:r>
              <a:rPr lang="en-US" dirty="0">
                <a:solidFill>
                  <a:schemeClr val="tx1"/>
                </a:solidFill>
              </a:rPr>
              <a:t>/</a:t>
            </a:r>
            <a:r>
              <a:rPr lang="en-US" dirty="0" err="1">
                <a:solidFill>
                  <a:schemeClr val="tx1"/>
                </a:solidFill>
              </a:rPr>
              <a:t>jeffreylancaster</a:t>
            </a:r>
            <a:r>
              <a:rPr lang="en-US" dirty="0">
                <a:solidFill>
                  <a:schemeClr val="tx1"/>
                </a:solidFill>
              </a:rPr>
              <a:t>/game-of-thrones</a:t>
            </a:r>
          </a:p>
          <a:p>
            <a:pPr marL="342900" indent="-342900">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22565887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CEC71-5E37-E54F-90D4-5B091BF9844C}"/>
              </a:ext>
            </a:extLst>
          </p:cNvPr>
          <p:cNvSpPr>
            <a:spLocks noGrp="1"/>
          </p:cNvSpPr>
          <p:nvPr>
            <p:ph type="title"/>
          </p:nvPr>
        </p:nvSpPr>
        <p:spPr/>
        <p:txBody>
          <a:bodyPr/>
          <a:lstStyle/>
          <a:p>
            <a:r>
              <a:rPr lang="en-US" dirty="0"/>
              <a:t>Game of Thrones – Conceptual Model</a:t>
            </a:r>
          </a:p>
        </p:txBody>
      </p:sp>
      <p:pic>
        <p:nvPicPr>
          <p:cNvPr id="4" name="Picture 3">
            <a:extLst>
              <a:ext uri="{FF2B5EF4-FFF2-40B4-BE49-F238E27FC236}">
                <a16:creationId xmlns:a16="http://schemas.microsoft.com/office/drawing/2014/main" id="{728BB3F4-EFA7-1F49-B4A3-D2C2A97B47C6}"/>
              </a:ext>
            </a:extLst>
          </p:cNvPr>
          <p:cNvPicPr>
            <a:picLocks noChangeAspect="1"/>
          </p:cNvPicPr>
          <p:nvPr/>
        </p:nvPicPr>
        <p:blipFill>
          <a:blip r:embed="rId2"/>
          <a:stretch>
            <a:fillRect/>
          </a:stretch>
        </p:blipFill>
        <p:spPr>
          <a:xfrm>
            <a:off x="138938" y="905733"/>
            <a:ext cx="6214241" cy="3772519"/>
          </a:xfrm>
          <a:prstGeom prst="rect">
            <a:avLst/>
          </a:prstGeom>
        </p:spPr>
      </p:pic>
      <p:sp>
        <p:nvSpPr>
          <p:cNvPr id="5" name="Content Placeholder 4">
            <a:extLst>
              <a:ext uri="{FF2B5EF4-FFF2-40B4-BE49-F238E27FC236}">
                <a16:creationId xmlns:a16="http://schemas.microsoft.com/office/drawing/2014/main" id="{08A02E8E-0690-8846-ACE8-A20D1FEF80C0}"/>
              </a:ext>
            </a:extLst>
          </p:cNvPr>
          <p:cNvSpPr>
            <a:spLocks noGrp="1"/>
          </p:cNvSpPr>
          <p:nvPr>
            <p:ph idx="1"/>
          </p:nvPr>
        </p:nvSpPr>
        <p:spPr>
          <a:xfrm>
            <a:off x="4791666" y="436601"/>
            <a:ext cx="4343400" cy="1765300"/>
          </a:xfrm>
        </p:spPr>
        <p:txBody>
          <a:bodyPr/>
          <a:lstStyle/>
          <a:p>
            <a:pPr>
              <a:spcBef>
                <a:spcPts val="0"/>
              </a:spcBef>
              <a:spcAft>
                <a:spcPts val="200"/>
              </a:spcAft>
            </a:pPr>
            <a:r>
              <a:rPr lang="en-US" sz="1600" dirty="0"/>
              <a:t>With a little</a:t>
            </a:r>
          </a:p>
          <a:p>
            <a:pPr lvl="1">
              <a:spcBef>
                <a:spcPts val="0"/>
              </a:spcBef>
              <a:spcAft>
                <a:spcPts val="200"/>
              </a:spcAft>
            </a:pPr>
            <a:r>
              <a:rPr lang="en-US" sz="1400" dirty="0"/>
              <a:t>Data exploration</a:t>
            </a:r>
          </a:p>
          <a:p>
            <a:pPr lvl="1">
              <a:spcBef>
                <a:spcPts val="0"/>
              </a:spcBef>
              <a:spcAft>
                <a:spcPts val="200"/>
              </a:spcAft>
            </a:pPr>
            <a:r>
              <a:rPr lang="en-US" sz="1400" dirty="0"/>
              <a:t>Common sense</a:t>
            </a:r>
          </a:p>
          <a:p>
            <a:pPr lvl="1">
              <a:spcBef>
                <a:spcPts val="0"/>
              </a:spcBef>
              <a:spcAft>
                <a:spcPts val="200"/>
              </a:spcAft>
            </a:pPr>
            <a:r>
              <a:rPr lang="en-US" sz="1400" dirty="0"/>
              <a:t>Judgment/experience</a:t>
            </a:r>
          </a:p>
          <a:p>
            <a:pPr>
              <a:spcBef>
                <a:spcPts val="0"/>
              </a:spcBef>
              <a:spcAft>
                <a:spcPts val="200"/>
              </a:spcAft>
            </a:pPr>
            <a:r>
              <a:rPr lang="en-US" sz="1600" dirty="0"/>
              <a:t>I came to this conceptual model.</a:t>
            </a:r>
          </a:p>
          <a:p>
            <a:pPr lvl="1">
              <a:spcBef>
                <a:spcPts val="0"/>
              </a:spcBef>
              <a:spcAft>
                <a:spcPts val="200"/>
              </a:spcAft>
            </a:pPr>
            <a:r>
              <a:rPr lang="en-US" sz="1400" dirty="0"/>
              <a:t>Attributes unspecified</a:t>
            </a:r>
          </a:p>
          <a:p>
            <a:pPr lvl="1">
              <a:spcBef>
                <a:spcPts val="0"/>
              </a:spcBef>
              <a:spcAft>
                <a:spcPts val="200"/>
              </a:spcAft>
            </a:pPr>
            <a:r>
              <a:rPr lang="en-US" sz="1400" dirty="0"/>
              <a:t>Relationship required/cardinality unspecified.</a:t>
            </a:r>
          </a:p>
          <a:p>
            <a:pPr marL="457200" lvl="1" indent="0">
              <a:spcBef>
                <a:spcPts val="0"/>
              </a:spcBef>
              <a:spcAft>
                <a:spcPts val="200"/>
              </a:spcAft>
              <a:buNone/>
            </a:pPr>
            <a:r>
              <a:rPr lang="en-US" sz="1400" dirty="0"/>
              <a:t>A little more exploration is needed.</a:t>
            </a:r>
          </a:p>
        </p:txBody>
      </p:sp>
      <p:sp>
        <p:nvSpPr>
          <p:cNvPr id="6" name="TextBox 5">
            <a:extLst>
              <a:ext uri="{FF2B5EF4-FFF2-40B4-BE49-F238E27FC236}">
                <a16:creationId xmlns:a16="http://schemas.microsoft.com/office/drawing/2014/main" id="{DE9BF35E-0F72-5B4A-B0CE-E4F9AE336AD7}"/>
              </a:ext>
            </a:extLst>
          </p:cNvPr>
          <p:cNvSpPr txBox="1"/>
          <p:nvPr/>
        </p:nvSpPr>
        <p:spPr>
          <a:xfrm>
            <a:off x="144718" y="436601"/>
            <a:ext cx="2749471" cy="369332"/>
          </a:xfrm>
          <a:prstGeom prst="rect">
            <a:avLst/>
          </a:prstGeom>
          <a:noFill/>
        </p:spPr>
        <p:txBody>
          <a:bodyPr wrap="none" rtlCol="0">
            <a:spAutoFit/>
          </a:bodyPr>
          <a:lstStyle/>
          <a:p>
            <a:r>
              <a:rPr lang="en-US" dirty="0">
                <a:solidFill>
                  <a:srgbClr val="FF0000"/>
                </a:solidFill>
              </a:rPr>
              <a:t>Add shapes in </a:t>
            </a:r>
            <a:r>
              <a:rPr lang="en-US" dirty="0" err="1">
                <a:solidFill>
                  <a:srgbClr val="FF0000"/>
                </a:solidFill>
              </a:rPr>
              <a:t>Lucidchart</a:t>
            </a:r>
            <a:r>
              <a:rPr lang="en-US" dirty="0">
                <a:solidFill>
                  <a:srgbClr val="FF0000"/>
                </a:solidFill>
              </a:rPr>
              <a:t> ...</a:t>
            </a:r>
          </a:p>
        </p:txBody>
      </p:sp>
      <p:cxnSp>
        <p:nvCxnSpPr>
          <p:cNvPr id="8" name="Straight Arrow Connector 7">
            <a:extLst>
              <a:ext uri="{FF2B5EF4-FFF2-40B4-BE49-F238E27FC236}">
                <a16:creationId xmlns:a16="http://schemas.microsoft.com/office/drawing/2014/main" id="{CE6617E7-2A70-F94E-963A-97B54ED5A9D3}"/>
              </a:ext>
            </a:extLst>
          </p:cNvPr>
          <p:cNvCxnSpPr>
            <a:stCxn id="6" idx="2"/>
          </p:cNvCxnSpPr>
          <p:nvPr/>
        </p:nvCxnSpPr>
        <p:spPr>
          <a:xfrm>
            <a:off x="1519454" y="805933"/>
            <a:ext cx="385546" cy="16561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96874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27E77F-8C90-00B8-5C14-893807B934C8}"/>
              </a:ext>
            </a:extLst>
          </p:cNvPr>
          <p:cNvSpPr>
            <a:spLocks noGrp="1"/>
          </p:cNvSpPr>
          <p:nvPr>
            <p:ph idx="1"/>
          </p:nvPr>
        </p:nvSpPr>
        <p:spPr/>
        <p:txBody>
          <a:bodyPr/>
          <a:lstStyle/>
          <a:p>
            <a:r>
              <a:rPr lang="en-US" sz="1800" dirty="0"/>
              <a:t>Walkthrough of Web Apps:</a:t>
            </a:r>
          </a:p>
          <a:p>
            <a:pPr lvl="1"/>
            <a:r>
              <a:rPr lang="en-US" sz="1600" dirty="0"/>
              <a:t>/Users/</a:t>
            </a:r>
            <a:r>
              <a:rPr lang="en-US" sz="1600" dirty="0" err="1"/>
              <a:t>donaldferguson</a:t>
            </a:r>
            <a:r>
              <a:rPr lang="en-US" sz="1600" dirty="0"/>
              <a:t>/Dropbox/000/000-A-Current-Examples/W4111-FastAPI-IMDB-Solution</a:t>
            </a:r>
          </a:p>
          <a:p>
            <a:pPr lvl="1"/>
            <a:r>
              <a:rPr lang="en-US" sz="1600" dirty="0"/>
              <a:t>/Users/</a:t>
            </a:r>
            <a:r>
              <a:rPr lang="en-US" sz="1600" dirty="0" err="1"/>
              <a:t>donaldferguson</a:t>
            </a:r>
            <a:r>
              <a:rPr lang="en-US" sz="1600" dirty="0"/>
              <a:t>/Dropbox/000/000-A-Current-Examples/current-dashboard</a:t>
            </a:r>
          </a:p>
          <a:p>
            <a:pPr lvl="1"/>
            <a:endParaRPr lang="en-US" sz="1600" dirty="0"/>
          </a:p>
          <a:p>
            <a:r>
              <a:rPr lang="en-US" sz="1800" dirty="0"/>
              <a:t>Data Engineering:</a:t>
            </a:r>
          </a:p>
          <a:p>
            <a:pPr lvl="1"/>
            <a:r>
              <a:rPr lang="en-US" sz="1600" dirty="0"/>
              <a:t>/Users/</a:t>
            </a:r>
            <a:r>
              <a:rPr lang="en-US" sz="1600" dirty="0" err="1"/>
              <a:t>donaldferguson</a:t>
            </a:r>
            <a:r>
              <a:rPr lang="en-US" sz="1600" dirty="0"/>
              <a:t>/Dropbox/000/000-Columbia/2024-Spring/W4111-Intro-to-Databases-Spring-2024/Lectures/s-2024-Lecture-3/More-Data-</a:t>
            </a:r>
            <a:r>
              <a:rPr lang="en-US" sz="1600" dirty="0" err="1"/>
              <a:t>Engineering.ipynb</a:t>
            </a:r>
            <a:endParaRPr lang="en-US" sz="1600" dirty="0"/>
          </a:p>
          <a:p>
            <a:pPr lvl="1"/>
            <a:r>
              <a:rPr lang="en-US" sz="1600" dirty="0"/>
              <a:t>And others.</a:t>
            </a:r>
          </a:p>
          <a:p>
            <a:pPr lvl="1"/>
            <a:endParaRPr lang="en-US" sz="1600" dirty="0"/>
          </a:p>
          <a:p>
            <a:r>
              <a:rPr lang="en-US" sz="1800" dirty="0"/>
              <a:t>Sample Notebook on </a:t>
            </a:r>
            <a:r>
              <a:rPr lang="en-US" sz="1800" dirty="0" err="1"/>
              <a:t>GoT</a:t>
            </a:r>
            <a:r>
              <a:rPr lang="en-US" sz="1800" dirty="0"/>
              <a:t>.</a:t>
            </a:r>
          </a:p>
        </p:txBody>
      </p:sp>
      <p:sp>
        <p:nvSpPr>
          <p:cNvPr id="3" name="Title 2">
            <a:extLst>
              <a:ext uri="{FF2B5EF4-FFF2-40B4-BE49-F238E27FC236}">
                <a16:creationId xmlns:a16="http://schemas.microsoft.com/office/drawing/2014/main" id="{259A74B2-61D0-51AF-F01C-8DBE59A16906}"/>
              </a:ext>
            </a:extLst>
          </p:cNvPr>
          <p:cNvSpPr>
            <a:spLocks noGrp="1"/>
          </p:cNvSpPr>
          <p:nvPr>
            <p:ph type="title"/>
          </p:nvPr>
        </p:nvSpPr>
        <p:spPr/>
        <p:txBody>
          <a:bodyPr/>
          <a:lstStyle/>
          <a:p>
            <a:r>
              <a:rPr lang="en-US" dirty="0"/>
              <a:t>Sample Projects</a:t>
            </a:r>
          </a:p>
        </p:txBody>
      </p:sp>
    </p:spTree>
    <p:extLst>
      <p:ext uri="{BB962C8B-B14F-4D97-AF65-F5344CB8AC3E}">
        <p14:creationId xmlns:p14="http://schemas.microsoft.com/office/powerpoint/2010/main" val="4053603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8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61027</TotalTime>
  <Words>6315</Words>
  <Application>Microsoft Macintosh PowerPoint</Application>
  <PresentationFormat>On-screen Show (16:9)</PresentationFormat>
  <Paragraphs>671</Paragraphs>
  <Slides>95</Slides>
  <Notes>57</Notes>
  <HiddenSlides>0</HiddenSlides>
  <MMClips>0</MMClips>
  <ScaleCrop>false</ScaleCrop>
  <HeadingPairs>
    <vt:vector size="6" baseType="variant">
      <vt:variant>
        <vt:lpstr>Fonts Used</vt:lpstr>
      </vt:variant>
      <vt:variant>
        <vt:i4>10</vt:i4>
      </vt:variant>
      <vt:variant>
        <vt:lpstr>Theme</vt:lpstr>
      </vt:variant>
      <vt:variant>
        <vt:i4>11</vt:i4>
      </vt:variant>
      <vt:variant>
        <vt:lpstr>Slide Titles</vt:lpstr>
      </vt:variant>
      <vt:variant>
        <vt:i4>95</vt:i4>
      </vt:variant>
    </vt:vector>
  </HeadingPairs>
  <TitlesOfParts>
    <vt:vector size="116" baseType="lpstr">
      <vt:lpstr>ＭＳ Ｐゴシック</vt:lpstr>
      <vt:lpstr>Arial</vt:lpstr>
      <vt:lpstr>Calibri</vt:lpstr>
      <vt:lpstr>Helvetica</vt:lpstr>
      <vt:lpstr>Monotype Sorts</vt:lpstr>
      <vt:lpstr>Museo For Dell</vt:lpstr>
      <vt:lpstr>Tahoma</vt:lpstr>
      <vt:lpstr>Times New Roman</vt:lpstr>
      <vt:lpstr>Webdings</vt:lpstr>
      <vt:lpstr>Wingdings</vt:lpstr>
      <vt:lpstr>Office Theme</vt:lpstr>
      <vt:lpstr>2_db-5-grey</vt:lpstr>
      <vt:lpstr>3_Office Theme</vt:lpstr>
      <vt:lpstr>4_db-5-grey</vt:lpstr>
      <vt:lpstr>5_db-5-grey</vt:lpstr>
      <vt:lpstr>6_db-5-grey</vt:lpstr>
      <vt:lpstr>2_Office Theme</vt:lpstr>
      <vt:lpstr>3_db-5-grey</vt:lpstr>
      <vt:lpstr>4_Office Theme</vt:lpstr>
      <vt:lpstr>8_db-5-grey</vt:lpstr>
      <vt:lpstr>5_Office Theme</vt:lpstr>
      <vt:lpstr>PowerPoint Presentation</vt:lpstr>
      <vt:lpstr>PowerPoint Presentation</vt:lpstr>
      <vt:lpstr>PowerPoint Presentation</vt:lpstr>
      <vt:lpstr>Contents</vt:lpstr>
      <vt:lpstr>PowerPoint Presentation</vt:lpstr>
      <vt:lpstr>PowerPoint Presentation</vt:lpstr>
      <vt:lpstr>PowerPoint Presentation</vt:lpstr>
      <vt:lpstr>Aggregation</vt:lpstr>
      <vt:lpstr>Aggregation (Cont.)</vt:lpstr>
      <vt:lpstr>Aggregation (Cont.)</vt:lpstr>
      <vt:lpstr>Reduction to Relational Schemas</vt:lpstr>
      <vt:lpstr>PowerPoint Presentation</vt:lpstr>
      <vt:lpstr>Summary of Symbols Used in E-R Notation</vt:lpstr>
      <vt:lpstr>Symbols Used in E-R Notation (Cont.)</vt:lpstr>
      <vt:lpstr>Alternative ER Notations</vt:lpstr>
      <vt:lpstr>Alternative ER Notations</vt:lpstr>
      <vt:lpstr>UML </vt:lpstr>
      <vt:lpstr>ER vs. UML Class Diagrams</vt:lpstr>
      <vt:lpstr>ER vs. UML Class Diagrams</vt:lpstr>
      <vt:lpstr>ER vs. UML Class Diagrams</vt:lpstr>
      <vt:lpstr>ISA Relationship</vt:lpstr>
      <vt:lpstr>ER vs. UML Class Diagrams</vt:lpstr>
      <vt:lpstr>PowerPoint Presentation</vt:lpstr>
      <vt:lpstr>PowerPoint Presentation</vt:lpstr>
      <vt:lpstr>Codd’s 12 Rules</vt:lpstr>
      <vt:lpstr>Codd’s 12 Rules</vt:lpstr>
      <vt:lpstr>Physical Data, Logical Data, Integrity Independence </vt:lpstr>
      <vt:lpstr>PowerPoint Presentation</vt:lpstr>
      <vt:lpstr>Functions</vt:lpstr>
      <vt:lpstr>Functions</vt:lpstr>
      <vt:lpstr>Functions</vt:lpstr>
      <vt:lpstr>Functions</vt:lpstr>
      <vt:lpstr>PowerPoint Presentation</vt:lpstr>
      <vt:lpstr>Integrity Constraints</vt:lpstr>
      <vt:lpstr> Constraints on a Single Relation </vt:lpstr>
      <vt:lpstr>Not Null Constraints </vt:lpstr>
      <vt:lpstr>Unique Constraints </vt:lpstr>
      <vt:lpstr>Simple Example</vt:lpstr>
      <vt:lpstr>The check clause</vt:lpstr>
      <vt:lpstr>Referential Integrity</vt:lpstr>
      <vt:lpstr>Referential Integrity (Cont.)</vt:lpstr>
      <vt:lpstr>Cascading Actions in Referential Integrity</vt:lpstr>
      <vt:lpstr>PowerPoint Presentation</vt:lpstr>
      <vt:lpstr>Index Creation</vt:lpstr>
      <vt:lpstr>Index Creation Example</vt:lpstr>
      <vt:lpstr>PowerPoint Presentation</vt:lpstr>
      <vt:lpstr>PowerPoint Presentation</vt:lpstr>
      <vt:lpstr>Functions and Procedures</vt:lpstr>
      <vt:lpstr>Language Constructs for Procedures &amp; Functions</vt:lpstr>
      <vt:lpstr>(Core) Language Constructs (Cont.)</vt:lpstr>
      <vt:lpstr>(Core) Language Constructs – if-then-else</vt:lpstr>
      <vt:lpstr>PowerPoint Presentation</vt:lpstr>
      <vt:lpstr>Declaring SQL Functions</vt:lpstr>
      <vt:lpstr>Table Functions</vt:lpstr>
      <vt:lpstr>PowerPoint Presentation</vt:lpstr>
      <vt:lpstr>SQL Procedures</vt:lpstr>
      <vt:lpstr>SQL Procedures (Cont.)</vt:lpstr>
      <vt:lpstr>PowerPoint Presentation</vt:lpstr>
      <vt:lpstr>Triggers</vt:lpstr>
      <vt:lpstr>Triggering Events and Actions in SQL</vt:lpstr>
      <vt:lpstr>Trigger to Maintain credits_earned value</vt:lpstr>
      <vt:lpstr>Statement Level Triggers</vt:lpstr>
      <vt:lpstr>When Not To Use Triggers</vt:lpstr>
      <vt:lpstr>When Not To Use Triggers (Cont.)</vt:lpstr>
      <vt:lpstr>PowerPoint Presentation</vt:lpstr>
      <vt:lpstr>Comparison</vt:lpstr>
      <vt:lpstr>Comparison – Some Details</vt:lpstr>
      <vt:lpstr>PowerPoint Presentation</vt:lpstr>
      <vt:lpstr>Scenario</vt:lpstr>
      <vt:lpstr>PowerPoint Presentation</vt:lpstr>
      <vt:lpstr>Security Concepts (Terms from Wikipedia)</vt:lpstr>
      <vt:lpstr>Authorization</vt:lpstr>
      <vt:lpstr>Authorization (Cont.)</vt:lpstr>
      <vt:lpstr>Authorization Specification in SQL</vt:lpstr>
      <vt:lpstr>Privileges in SQL</vt:lpstr>
      <vt:lpstr>Revoking Authorization in SQL</vt:lpstr>
      <vt:lpstr>Roles</vt:lpstr>
      <vt:lpstr>Roles Example</vt:lpstr>
      <vt:lpstr>Authorization on Views</vt:lpstr>
      <vt:lpstr>Other Authorization Features</vt:lpstr>
      <vt:lpstr>PowerPoint Presentation</vt:lpstr>
      <vt:lpstr>Data Modeling Concepts and REST</vt:lpstr>
      <vt:lpstr>REST (https://www.tutorialspoint.com/restful/restful_introduction.htm)</vt:lpstr>
      <vt:lpstr>REST (https://www.tutorialspoint.com/restful/restful_introduction.htm)</vt:lpstr>
      <vt:lpstr>REST and Resources</vt:lpstr>
      <vt:lpstr>URLs</vt:lpstr>
      <vt:lpstr>PowerPoint Presentation</vt:lpstr>
      <vt:lpstr>Simplistic, Conceptual Mapping (Examples)</vt:lpstr>
      <vt:lpstr>Application Architecture</vt:lpstr>
      <vt:lpstr>PowerPoint Presentation</vt:lpstr>
      <vt:lpstr>Projects</vt:lpstr>
      <vt:lpstr>Game of Thrones</vt:lpstr>
      <vt:lpstr>Game of Thrones</vt:lpstr>
      <vt:lpstr>Game of Thrones – Conceptual Model</vt:lpstr>
      <vt:lpstr>Sample Projects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611</cp:revision>
  <cp:lastPrinted>2018-11-15T21:01:50Z</cp:lastPrinted>
  <dcterms:created xsi:type="dcterms:W3CDTF">2010-04-12T23:12:02Z</dcterms:created>
  <dcterms:modified xsi:type="dcterms:W3CDTF">2024-02-22T19:27:09Z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